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86" r:id="rId3"/>
    <p:sldId id="260" r:id="rId4"/>
    <p:sldId id="288" r:id="rId5"/>
    <p:sldId id="289" r:id="rId6"/>
    <p:sldId id="291" r:id="rId7"/>
    <p:sldId id="317" r:id="rId8"/>
    <p:sldId id="397" r:id="rId9"/>
    <p:sldId id="387" r:id="rId10"/>
    <p:sldId id="398" r:id="rId11"/>
    <p:sldId id="399" r:id="rId12"/>
    <p:sldId id="406" r:id="rId13"/>
    <p:sldId id="341" r:id="rId14"/>
    <p:sldId id="329" r:id="rId15"/>
    <p:sldId id="389" r:id="rId16"/>
    <p:sldId id="334" r:id="rId17"/>
    <p:sldId id="408" r:id="rId18"/>
    <p:sldId id="297" r:id="rId19"/>
    <p:sldId id="409" r:id="rId20"/>
    <p:sldId id="338" r:id="rId21"/>
    <p:sldId id="410" r:id="rId22"/>
    <p:sldId id="333" r:id="rId23"/>
    <p:sldId id="347" r:id="rId24"/>
    <p:sldId id="394" r:id="rId25"/>
    <p:sldId id="395" r:id="rId26"/>
    <p:sldId id="393" r:id="rId27"/>
    <p:sldId id="391" r:id="rId28"/>
    <p:sldId id="396" r:id="rId29"/>
    <p:sldId id="392" r:id="rId30"/>
    <p:sldId id="390" r:id="rId31"/>
  </p:sldIdLst>
  <p:sldSz cx="9144000" cy="6858000" type="screen4x3"/>
  <p:notesSz cx="6858000" cy="9144000"/>
  <p:custDataLst>
    <p:tags r:id="rId3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Default Section" id="{C1786ED9-0DD4-4D43-B873-3F51C2031B58}">
          <p14:sldIdLst>
            <p14:sldId id="256"/>
            <p14:sldId id="286"/>
            <p14:sldId id="260"/>
            <p14:sldId id="288"/>
            <p14:sldId id="289"/>
            <p14:sldId id="291"/>
            <p14:sldId id="317"/>
            <p14:sldId id="397"/>
            <p14:sldId id="387"/>
            <p14:sldId id="398"/>
            <p14:sldId id="399"/>
            <p14:sldId id="406"/>
            <p14:sldId id="341"/>
            <p14:sldId id="329"/>
            <p14:sldId id="389"/>
            <p14:sldId id="334"/>
            <p14:sldId id="408"/>
            <p14:sldId id="297"/>
            <p14:sldId id="409"/>
            <p14:sldId id="338"/>
            <p14:sldId id="410"/>
            <p14:sldId id="333"/>
            <p14:sldId id="347"/>
            <p14:sldId id="394"/>
            <p14:sldId id="395"/>
            <p14:sldId id="393"/>
            <p14:sldId id="391"/>
            <p14:sldId id="396"/>
            <p14:sldId id="392"/>
            <p14:sldId id="390"/>
          </p14:sldIdLst>
        </p14:section>
      </p14:sectionLst>
    </p:ext>
    <p:ext uri="{EFAFB233-063F-42B5-8137-9DF3F51BA10A}">
      <p15:sldGuideLst xmlns:p15="http://schemas.microsoft.com/office/powerpoint/2012/main">
        <p15:guide id="1" orient="horz" pos="1107">
          <p15:clr>
            <a:srgbClr val="A4A3A4"/>
          </p15:clr>
        </p15:guide>
        <p15:guide id="2" orient="horz" pos="4101">
          <p15:clr>
            <a:srgbClr val="A4A3A4"/>
          </p15:clr>
        </p15:guide>
        <p15:guide id="3" pos="5556" userDrawn="1">
          <p15:clr>
            <a:srgbClr val="A4A3A4"/>
          </p15:clr>
        </p15:guide>
        <p15:guide id="4" pos="295" userDrawn="1">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5D65B"/>
    <a:srgbClr val="9D207F"/>
    <a:srgbClr val="0080AD"/>
    <a:srgbClr val="322D27"/>
    <a:srgbClr val="84817F"/>
    <a:srgbClr val="711F9D"/>
    <a:srgbClr val="F0F0F0"/>
    <a:srgbClr val="74BA01"/>
    <a:srgbClr val="C31E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72018" autoAdjust="0"/>
  </p:normalViewPr>
  <p:slideViewPr>
    <p:cSldViewPr snapToObjects="1">
      <p:cViewPr varScale="1">
        <p:scale>
          <a:sx n="83" d="100"/>
          <a:sy n="83" d="100"/>
        </p:scale>
        <p:origin x="2296" y="184"/>
      </p:cViewPr>
      <p:guideLst>
        <p:guide orient="horz" pos="1107"/>
        <p:guide orient="horz" pos="4101"/>
        <p:guide pos="5556"/>
        <p:guide pos="295"/>
        <p:guide pos="22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0FE7785-0BFD-7E47-B5AD-5D2CA24BB35A}" type="datetimeFigureOut">
              <a:rPr lang="en-US" altLang="en-US"/>
              <a:pPr/>
              <a:t>8/3/17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BA209B8C-A439-2A41-9B20-FBDB2C71FC72}" type="slidenum">
              <a:rPr lang="en-US" altLang="en-US"/>
              <a:pPr/>
              <a:t>‹#›</a:t>
            </a:fld>
            <a:endParaRPr lang="en-US" altLang="en-US"/>
          </a:p>
        </p:txBody>
      </p:sp>
    </p:spTree>
    <p:extLst>
      <p:ext uri="{BB962C8B-B14F-4D97-AF65-F5344CB8AC3E}">
        <p14:creationId xmlns:p14="http://schemas.microsoft.com/office/powerpoint/2010/main" val="1830539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F9593909-1B70-BE4D-AF59-70C2E7890E03}" type="datetimeFigureOut">
              <a:rPr lang="en-US" altLang="en-US"/>
              <a:pPr/>
              <a:t>8/3/17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4D936950-5D0B-BD48-8DBD-E77FEDA862E3}" type="slidenum">
              <a:rPr lang="en-US" altLang="en-US"/>
              <a:pPr/>
              <a:t>‹#›</a:t>
            </a:fld>
            <a:endParaRPr lang="en-US" altLang="en-US"/>
          </a:p>
        </p:txBody>
      </p:sp>
    </p:spTree>
    <p:extLst>
      <p:ext uri="{BB962C8B-B14F-4D97-AF65-F5344CB8AC3E}">
        <p14:creationId xmlns:p14="http://schemas.microsoft.com/office/powerpoint/2010/main" val="181488756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bitbucket.org/backbase/training-cxp-f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 requisites:</a:t>
            </a:r>
          </a:p>
          <a:p>
            <a:endParaRPr lang="en-US" b="1" dirty="0"/>
          </a:p>
          <a:p>
            <a:pPr marL="171450" indent="-171450">
              <a:buFontTx/>
              <a:buChar char="-"/>
            </a:pPr>
            <a:r>
              <a:rPr lang="en-US" b="0" baseline="0" dirty="0"/>
              <a:t>Node and NPM already installed.</a:t>
            </a:r>
          </a:p>
          <a:p>
            <a:pPr marL="171450" indent="-171450">
              <a:buFontTx/>
              <a:buChar char="-"/>
            </a:pPr>
            <a:r>
              <a:rPr lang="en-US" baseline="0" dirty="0"/>
              <a:t>CXP Manager already installed (RWC 2.3) https://</a:t>
            </a:r>
            <a:r>
              <a:rPr lang="en-US" baseline="0" dirty="0" err="1"/>
              <a:t>my.backbase.com</a:t>
            </a:r>
            <a:r>
              <a:rPr lang="en-US" baseline="0" dirty="0"/>
              <a:t>/docs/how-to-guides/article//setting-up-cxp-5-6-x-and-widget-collection-2-1-x-from-scratch</a:t>
            </a: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a:t>
            </a:fld>
            <a:endParaRPr lang="en-US" altLang="en-US"/>
          </a:p>
        </p:txBody>
      </p:sp>
    </p:spTree>
    <p:extLst>
      <p:ext uri="{BB962C8B-B14F-4D97-AF65-F5344CB8AC3E}">
        <p14:creationId xmlns:p14="http://schemas.microsoft.com/office/powerpoint/2010/main" val="1560890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u="none" baseline="0" dirty="0"/>
              <a:t>HTML 5</a:t>
            </a:r>
          </a:p>
          <a:p>
            <a:pPr marL="171450" indent="-171450">
              <a:buFont typeface="Arial"/>
              <a:buChar char="•"/>
            </a:pPr>
            <a:r>
              <a:rPr lang="en-US" u="none" baseline="0" dirty="0"/>
              <a:t>G:Namespace</a:t>
            </a:r>
          </a:p>
          <a:p>
            <a:pPr marL="171450" indent="-171450">
              <a:buFont typeface="Arial"/>
              <a:buChar char="•"/>
            </a:pPr>
            <a:r>
              <a:rPr lang="en-US" u="none" baseline="0" dirty="0"/>
              <a:t>Head section: Include JavaScript / CSS</a:t>
            </a:r>
          </a:p>
          <a:p>
            <a:pPr marL="171450" indent="-171450">
              <a:buFont typeface="Arial"/>
              <a:buChar char="•"/>
            </a:pPr>
            <a:r>
              <a:rPr lang="en-US" u="none" baseline="0" dirty="0"/>
              <a:t>Body: Markup</a:t>
            </a:r>
          </a:p>
        </p:txBody>
      </p:sp>
      <p:sp>
        <p:nvSpPr>
          <p:cNvPr id="4" name="Slide Number Placeholder 3"/>
          <p:cNvSpPr>
            <a:spLocks noGrp="1"/>
          </p:cNvSpPr>
          <p:nvPr>
            <p:ph type="sldNum" sz="quarter" idx="10"/>
          </p:nvPr>
        </p:nvSpPr>
        <p:spPr/>
        <p:txBody>
          <a:bodyPr/>
          <a:lstStyle/>
          <a:p>
            <a:fld id="{961E29FC-A785-1D40-BBA7-278D4149D253}" type="slidenum">
              <a:rPr lang="en-US" smtClean="0"/>
              <a:t>11</a:t>
            </a:fld>
            <a:endParaRPr lang="en-US"/>
          </a:p>
        </p:txBody>
      </p:sp>
    </p:spTree>
    <p:extLst>
      <p:ext uri="{BB962C8B-B14F-4D97-AF65-F5344CB8AC3E}">
        <p14:creationId xmlns:p14="http://schemas.microsoft.com/office/powerpoint/2010/main" val="1648329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 dependencies: server-side aggregation</a:t>
            </a:r>
            <a:r>
              <a:rPr lang="en-US" baseline="0" dirty="0"/>
              <a:t> based on file name.</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12</a:t>
            </a:fld>
            <a:endParaRPr lang="en-US"/>
          </a:p>
        </p:txBody>
      </p:sp>
    </p:spTree>
    <p:extLst>
      <p:ext uri="{BB962C8B-B14F-4D97-AF65-F5344CB8AC3E}">
        <p14:creationId xmlns:p14="http://schemas.microsoft.com/office/powerpoint/2010/main" val="201873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Explain that the Universal Widget collection contains the legacy widgets.</a:t>
            </a:r>
            <a:r>
              <a:rPr lang="en-US" baseline="0" dirty="0"/>
              <a:t> Is also important to explain that if you want to modify these widgets they are based on the old architecture</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Not Angular Based</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Common Functions for Portals</a:t>
            </a:r>
            <a:endParaRPr lang="en-US" baseline="0" dirty="0"/>
          </a:p>
          <a:p>
            <a:endParaRPr lang="en-US" dirty="0"/>
          </a:p>
          <a:p>
            <a:r>
              <a:rPr lang="en-US" b="1" dirty="0"/>
              <a:t>Documentation</a:t>
            </a:r>
          </a:p>
          <a:p>
            <a:r>
              <a:rPr lang="en-US" b="0" dirty="0"/>
              <a:t>https://</a:t>
            </a:r>
            <a:r>
              <a:rPr lang="en-US" b="0" dirty="0" err="1"/>
              <a:t>my.backbase.com</a:t>
            </a:r>
            <a:r>
              <a:rPr lang="en-US" b="0" dirty="0"/>
              <a:t>/docs/product-documentation/documentation//portal/5.6.3/</a:t>
            </a:r>
            <a:r>
              <a:rPr lang="en-US" b="0" dirty="0" err="1"/>
              <a:t>portalservices_universal.html</a:t>
            </a:r>
            <a:endParaRPr lang="en-US" b="0"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13</a:t>
            </a:fld>
            <a:endParaRPr lang="en-US" altLang="en-US"/>
          </a:p>
        </p:txBody>
      </p:sp>
    </p:spTree>
    <p:extLst>
      <p:ext uri="{BB962C8B-B14F-4D97-AF65-F5344CB8AC3E}">
        <p14:creationId xmlns:p14="http://schemas.microsoft.com/office/powerpoint/2010/main" val="36126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14</a:t>
            </a:fld>
            <a:endParaRPr lang="en-US" altLang="en-US"/>
          </a:p>
        </p:txBody>
      </p:sp>
    </p:spTree>
    <p:extLst>
      <p:ext uri="{BB962C8B-B14F-4D97-AF65-F5344CB8AC3E}">
        <p14:creationId xmlns:p14="http://schemas.microsoft.com/office/powerpoint/2010/main" val="9913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Explain</a:t>
            </a:r>
            <a:r>
              <a:rPr lang="en-US" baseline="0" dirty="0"/>
              <a:t> that Retail Widget Collection without FBB can’t exist and show the documentation about the widgets that are available in RWC2.</a:t>
            </a:r>
            <a:endParaRPr lang="en-US" dirty="0"/>
          </a:p>
          <a:p>
            <a:endParaRPr lang="en-US" dirty="0"/>
          </a:p>
          <a:p>
            <a:r>
              <a:rPr lang="en-US" b="1" dirty="0"/>
              <a:t>API:</a:t>
            </a:r>
          </a:p>
          <a:p>
            <a:r>
              <a:rPr lang="en-US" dirty="0"/>
              <a:t>http://</a:t>
            </a:r>
            <a:r>
              <a:rPr lang="en-US" dirty="0" err="1"/>
              <a:t>docs.backbase.com</a:t>
            </a:r>
            <a:r>
              <a:rPr lang="en-US" dirty="0"/>
              <a:t>/extranet/technical-docs/collection-retail/2.3.0/</a:t>
            </a:r>
            <a:r>
              <a:rPr lang="en-US" dirty="0" err="1"/>
              <a:t>index.html</a:t>
            </a:r>
            <a:endParaRPr lang="en-US" dirty="0"/>
          </a:p>
          <a:p>
            <a:endParaRPr lang="en-US" dirty="0"/>
          </a:p>
          <a:p>
            <a:r>
              <a:rPr lang="en-US" b="1" dirty="0"/>
              <a:t>Documentation</a:t>
            </a:r>
          </a:p>
          <a:p>
            <a:r>
              <a:rPr lang="en-US" dirty="0"/>
              <a:t>https://</a:t>
            </a:r>
            <a:r>
              <a:rPr lang="en-US" dirty="0" err="1"/>
              <a:t>my.backbase.com</a:t>
            </a:r>
            <a:r>
              <a:rPr lang="en-US" dirty="0"/>
              <a:t>/docs/product-documentation/documentation//Retail-Banking/2.3.0/</a:t>
            </a:r>
            <a:r>
              <a:rPr lang="en-US" dirty="0" err="1"/>
              <a:t>index.html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15</a:t>
            </a:fld>
            <a:endParaRPr lang="en-US" altLang="en-US"/>
          </a:p>
        </p:txBody>
      </p:sp>
    </p:spTree>
    <p:extLst>
      <p:ext uri="{BB962C8B-B14F-4D97-AF65-F5344CB8AC3E}">
        <p14:creationId xmlns:p14="http://schemas.microsoft.com/office/powerpoint/2010/main" val="60082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that FBB is like a set of Lego Blocks that you can use and reuse to create your own widgets.</a:t>
            </a:r>
          </a:p>
          <a:p>
            <a:endParaRPr lang="en-US" baseline="0" dirty="0"/>
          </a:p>
          <a:p>
            <a:r>
              <a:rPr lang="en-US" baseline="0" dirty="0"/>
              <a:t>Explain about how </a:t>
            </a:r>
            <a:r>
              <a:rPr lang="en-US" baseline="0" dirty="0" err="1"/>
              <a:t>SystemJS</a:t>
            </a:r>
            <a:r>
              <a:rPr lang="en-US" baseline="0" dirty="0"/>
              <a:t> can’t be configured and why and how it can be used.     -&gt; </a:t>
            </a:r>
            <a:r>
              <a:rPr lang="en-US" dirty="0"/>
              <a:t>https://</a:t>
            </a:r>
            <a:r>
              <a:rPr lang="en-US" dirty="0" err="1"/>
              <a:t>github.com</a:t>
            </a:r>
            <a:r>
              <a:rPr lang="en-US" dirty="0"/>
              <a:t>/</a:t>
            </a:r>
            <a:r>
              <a:rPr lang="en-US" dirty="0" err="1"/>
              <a:t>systemjs</a:t>
            </a:r>
            <a:r>
              <a:rPr lang="en-US" dirty="0"/>
              <a:t>/</a:t>
            </a:r>
            <a:r>
              <a:rPr lang="en-US" dirty="0" err="1"/>
              <a:t>systemjs</a:t>
            </a:r>
            <a:endParaRPr lang="en-US" dirty="0"/>
          </a:p>
          <a:p>
            <a:endParaRPr lang="en-US" dirty="0"/>
          </a:p>
          <a:p>
            <a:r>
              <a:rPr lang="en-US" dirty="0"/>
              <a:t>http://</a:t>
            </a:r>
            <a:r>
              <a:rPr lang="en-US" dirty="0" err="1"/>
              <a:t>docs.backbase.com</a:t>
            </a:r>
            <a:r>
              <a:rPr lang="en-US" dirty="0"/>
              <a:t>/extranet/technical-docs/</a:t>
            </a:r>
            <a:r>
              <a:rPr lang="en-US" dirty="0" err="1"/>
              <a:t>fe</a:t>
            </a:r>
            <a:r>
              <a:rPr lang="en-US" dirty="0"/>
              <a:t>-building-blocks/2.1.2/</a:t>
            </a:r>
            <a:r>
              <a:rPr lang="en-US" dirty="0" err="1"/>
              <a:t>index.html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16</a:t>
            </a:fld>
            <a:endParaRPr lang="en-US" altLang="en-US"/>
          </a:p>
        </p:txBody>
      </p:sp>
    </p:spTree>
    <p:extLst>
      <p:ext uri="{BB962C8B-B14F-4D97-AF65-F5344CB8AC3E}">
        <p14:creationId xmlns:p14="http://schemas.microsoft.com/office/powerpoint/2010/main" val="72784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GOING TO COME BACK TO THIS DURING EXTENSIONS</a:t>
            </a:r>
          </a:p>
          <a:p>
            <a:endParaRPr lang="en-US" b="1" dirty="0" smtClean="0"/>
          </a:p>
          <a:p>
            <a:r>
              <a:rPr lang="en-US" b="1" dirty="0" smtClean="0"/>
              <a:t>KEY</a:t>
            </a:r>
            <a:endParaRPr lang="en-US" b="1" dirty="0"/>
          </a:p>
          <a:p>
            <a:r>
              <a:rPr lang="en-US" dirty="0"/>
              <a:t>Show where to find the documentation and point out what to look </a:t>
            </a:r>
            <a:r>
              <a:rPr lang="en-US" dirty="0" smtClean="0"/>
              <a:t>for  Docs</a:t>
            </a:r>
            <a:r>
              <a:rPr lang="en-US" baseline="0" dirty="0" smtClean="0"/>
              <a:t> &gt; Collections</a:t>
            </a:r>
            <a:endParaRPr lang="en-US" dirty="0"/>
          </a:p>
          <a:p>
            <a:endParaRPr lang="en-US" dirty="0"/>
          </a:p>
          <a:p>
            <a:r>
              <a:rPr lang="en-US" b="1" dirty="0"/>
              <a:t>HOW</a:t>
            </a:r>
          </a:p>
          <a:p>
            <a:endParaRPr lang="en-US" b="1" baseline="0" dirty="0"/>
          </a:p>
          <a:p>
            <a:pPr marL="171450" indent="-171450">
              <a:buFontTx/>
              <a:buChar char="-"/>
            </a:pPr>
            <a:r>
              <a:rPr lang="en-US" b="0" baseline="0" dirty="0"/>
              <a:t>Show that there are How To Guides on how to set up</a:t>
            </a:r>
          </a:p>
          <a:p>
            <a:pPr marL="171450" indent="-171450">
              <a:buFontTx/>
              <a:buChar char="-"/>
            </a:pPr>
            <a:r>
              <a:rPr lang="en-US" b="0" baseline="0" dirty="0"/>
              <a:t>List in the current collection and show how it is documented</a:t>
            </a:r>
          </a:p>
          <a:p>
            <a:pPr marL="171450" indent="-171450">
              <a:buFontTx/>
              <a:buChar char="-"/>
            </a:pPr>
            <a:r>
              <a:rPr lang="en-US" b="0" baseline="0" dirty="0"/>
              <a:t>Show reference where there is API documentation (Also Front-end building blocks) and all the How To for developers</a:t>
            </a:r>
          </a:p>
          <a:p>
            <a:pPr marL="171450" indent="-171450">
              <a:buFontTx/>
              <a:buChar char="-"/>
            </a:pPr>
            <a:endParaRPr lang="en-US" b="0" baseline="0" dirty="0"/>
          </a:p>
          <a:p>
            <a:endParaRPr lang="en-US" b="1" baseline="0" dirty="0"/>
          </a:p>
          <a:p>
            <a:r>
              <a:rPr lang="en-US" b="1" baseline="0" dirty="0"/>
              <a:t>TIME</a:t>
            </a:r>
          </a:p>
          <a:p>
            <a:r>
              <a:rPr lang="en-US" b="0" baseline="0" dirty="0"/>
              <a:t>15 mins</a:t>
            </a:r>
            <a:endParaRPr lang="en-US" baseline="0" dirty="0"/>
          </a:p>
          <a:p>
            <a:pPr marL="457090" lvl="1" indent="0">
              <a:buFont typeface="Arial" charse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17</a:t>
            </a:fld>
            <a:endParaRPr lang="en-US"/>
          </a:p>
        </p:txBody>
      </p:sp>
    </p:spTree>
    <p:extLst>
      <p:ext uri="{BB962C8B-B14F-4D97-AF65-F5344CB8AC3E}">
        <p14:creationId xmlns:p14="http://schemas.microsoft.com/office/powerpoint/2010/main" val="603050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Provides Data</a:t>
            </a:r>
          </a:p>
          <a:p>
            <a:r>
              <a:rPr lang="en-US" dirty="0" smtClean="0"/>
              <a:t>The Data is delivered by providers, which</a:t>
            </a:r>
            <a:r>
              <a:rPr lang="en-US" baseline="0" dirty="0" smtClean="0"/>
              <a:t> are set up </a:t>
            </a:r>
            <a:r>
              <a:rPr lang="en-US" dirty="0" smtClean="0"/>
              <a:t>by RAML files </a:t>
            </a:r>
          </a:p>
          <a:p>
            <a:r>
              <a:rPr lang="en-US" dirty="0" smtClean="0"/>
              <a:t>Integration Services are safe endpoints</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18</a:t>
            </a:fld>
            <a:endParaRPr lang="en-US" altLang="en-US"/>
          </a:p>
        </p:txBody>
      </p:sp>
    </p:spTree>
    <p:extLst>
      <p:ext uri="{BB962C8B-B14F-4D97-AF65-F5344CB8AC3E}">
        <p14:creationId xmlns:p14="http://schemas.microsoft.com/office/powerpoint/2010/main" val="668170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u="none" baseline="0" dirty="0"/>
              <a:t>This is the Widget Definition that is being </a:t>
            </a:r>
            <a:r>
              <a:rPr lang="en-US" u="none" baseline="0" dirty="0" err="1"/>
              <a:t>scaffolded</a:t>
            </a:r>
            <a:r>
              <a:rPr lang="en-US" u="none" baseline="0" dirty="0"/>
              <a:t> in WC2.0 and it should not be modified.</a:t>
            </a:r>
          </a:p>
          <a:p>
            <a:pPr marL="0" indent="0">
              <a:buFont typeface="Arial"/>
              <a:buNone/>
            </a:pPr>
            <a:endParaRPr lang="en-US" u="none" baseline="0" dirty="0"/>
          </a:p>
          <a:p>
            <a:pPr marL="171450" indent="-171450">
              <a:buFont typeface="Arial"/>
              <a:buChar char="•"/>
            </a:pPr>
            <a:r>
              <a:rPr lang="en-US" u="none" baseline="0" dirty="0"/>
              <a:t>Set of JS files being included that are always needed (angular is being included underneath it)</a:t>
            </a:r>
          </a:p>
          <a:p>
            <a:pPr marL="171450" indent="-171450">
              <a:buFont typeface="Arial"/>
              <a:buChar char="•"/>
            </a:pPr>
            <a:r>
              <a:rPr lang="en-US" u="none" baseline="0" dirty="0"/>
              <a:t>g:onload. Will execute the method </a:t>
            </a:r>
            <a:r>
              <a:rPr lang="en-US" u="none" baseline="0" dirty="0" err="1"/>
              <a:t>onLoad</a:t>
            </a:r>
            <a:r>
              <a:rPr lang="en-US" u="none" baseline="0" dirty="0"/>
              <a:t>, in this case the method is being passed the Widget Object __WIDGET__. Which is the instantiated widget model with their properties (also personalized properties) This in order for easy access to properties in Angular code</a:t>
            </a:r>
          </a:p>
          <a:p>
            <a:pPr marL="171450" indent="-171450">
              <a:buFont typeface="Arial"/>
              <a:buChar char="•"/>
            </a:pPr>
            <a:r>
              <a:rPr lang="en-US" u="none" baseline="0" dirty="0"/>
              <a:t>g:include. Based on the property, the angular template will be included. Which means you can switch extension (view) through property configuration</a:t>
            </a:r>
          </a:p>
        </p:txBody>
      </p:sp>
      <p:sp>
        <p:nvSpPr>
          <p:cNvPr id="4" name="Slide Number Placeholder 3"/>
          <p:cNvSpPr>
            <a:spLocks noGrp="1"/>
          </p:cNvSpPr>
          <p:nvPr>
            <p:ph type="sldNum" sz="quarter" idx="10"/>
          </p:nvPr>
        </p:nvSpPr>
        <p:spPr/>
        <p:txBody>
          <a:bodyPr/>
          <a:lstStyle/>
          <a:p>
            <a:fld id="{961E29FC-A785-1D40-BBA7-278D4149D253}" type="slidenum">
              <a:rPr lang="en-US" smtClean="0"/>
              <a:t>19</a:t>
            </a:fld>
            <a:endParaRPr lang="en-US"/>
          </a:p>
        </p:txBody>
      </p:sp>
    </p:spTree>
    <p:extLst>
      <p:ext uri="{BB962C8B-B14F-4D97-AF65-F5344CB8AC3E}">
        <p14:creationId xmlns:p14="http://schemas.microsoft.com/office/powerpoint/2010/main" val="294340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rPr lang="en-US" dirty="0"/>
              <a:t>This architecture</a:t>
            </a:r>
            <a:endParaRPr dirty="0"/>
          </a:p>
        </p:txBody>
      </p:sp>
    </p:spTree>
    <p:extLst>
      <p:ext uri="{BB962C8B-B14F-4D97-AF65-F5344CB8AC3E}">
        <p14:creationId xmlns:p14="http://schemas.microsoft.com/office/powerpoint/2010/main" val="61064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a:t>
            </a:fld>
            <a:endParaRPr lang="en-US" altLang="en-US"/>
          </a:p>
        </p:txBody>
      </p:sp>
    </p:spTree>
    <p:extLst>
      <p:ext uri="{BB962C8B-B14F-4D97-AF65-F5344CB8AC3E}">
        <p14:creationId xmlns:p14="http://schemas.microsoft.com/office/powerpoint/2010/main" val="102910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Browser makes a request for a page at portal server</a:t>
            </a:r>
          </a:p>
          <a:p>
            <a:pPr marL="228600" indent="-228600">
              <a:buAutoNum type="arabicPeriod"/>
            </a:pPr>
            <a:r>
              <a:rPr lang="en-US" dirty="0"/>
              <a:t>The page contains a widget that has a g:include tag</a:t>
            </a:r>
          </a:p>
          <a:p>
            <a:pPr marL="228600" indent="-228600">
              <a:buAutoNum type="arabicPeriod"/>
            </a:pPr>
            <a:r>
              <a:rPr lang="en-US" dirty="0"/>
              <a:t>On rendering the widget, the g:include triggers the Portal Server to fetch the data from the configured path</a:t>
            </a:r>
          </a:p>
          <a:p>
            <a:pPr marL="228600" indent="-228600">
              <a:buAutoNum type="arabicPeriod"/>
            </a:pPr>
            <a:r>
              <a:rPr lang="en-US" dirty="0"/>
              <a:t>On receiving the data, it simply replace the payload with the g:include element</a:t>
            </a:r>
          </a:p>
          <a:p>
            <a:pPr marL="228600" indent="-228600">
              <a:buAutoNum type="arabicPeriod"/>
            </a:pPr>
            <a:r>
              <a:rPr lang="en-US" dirty="0"/>
              <a:t>The fully rendered page will be send to the browser to be displayed</a:t>
            </a:r>
          </a:p>
          <a:p>
            <a:pPr marL="228600" indent="-228600">
              <a:buAutoNum type="arabicPeriod"/>
            </a:pPr>
            <a:endParaRPr lang="en-US" dirty="0"/>
          </a:p>
          <a:p>
            <a:pPr marL="228600" indent="-228600">
              <a:buAutoNum type="arabicPeriod"/>
            </a:pPr>
            <a:r>
              <a:rPr lang="en-US" dirty="0"/>
              <a:t>As you can imagine, the g:include tag does not have any error handling or has any control on transforming the data</a:t>
            </a:r>
          </a:p>
          <a:p>
            <a:pPr marL="228600" indent="-228600">
              <a:buAutoNum type="arabicPeriod"/>
            </a:pPr>
            <a:r>
              <a:rPr lang="en-US" dirty="0"/>
              <a:t>Therefore, it better solution would not to directly point it to the remote server, but to point internally to the integration service. Where the backend can handle error handling and any transformation etc.</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21</a:t>
            </a:fld>
            <a:endParaRPr lang="en-US"/>
          </a:p>
        </p:txBody>
      </p:sp>
    </p:spTree>
    <p:extLst>
      <p:ext uri="{BB962C8B-B14F-4D97-AF65-F5344CB8AC3E}">
        <p14:creationId xmlns:p14="http://schemas.microsoft.com/office/powerpoint/2010/main" val="2953028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22</a:t>
            </a:fld>
            <a:endParaRPr lang="en-US" altLang="en-US"/>
          </a:p>
        </p:txBody>
      </p:sp>
    </p:spTree>
    <p:extLst>
      <p:ext uri="{BB962C8B-B14F-4D97-AF65-F5344CB8AC3E}">
        <p14:creationId xmlns:p14="http://schemas.microsoft.com/office/powerpoint/2010/main" val="1344541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the page in </a:t>
            </a:r>
            <a:r>
              <a:rPr lang="en-US" baseline="0" dirty="0" err="1"/>
              <a:t>my.backbase.com</a:t>
            </a:r>
            <a:r>
              <a:rPr lang="en-US" baseline="0" dirty="0"/>
              <a:t> to explain about bb-cli.   -&gt;   https://</a:t>
            </a:r>
            <a:r>
              <a:rPr lang="en-US" baseline="0" dirty="0" err="1"/>
              <a:t>docs.backbase.com</a:t>
            </a:r>
            <a:r>
              <a:rPr lang="en-US" baseline="0" dirty="0"/>
              <a:t>/extranet/technical-docs/bb-cli/2.0/</a:t>
            </a:r>
          </a:p>
          <a:p>
            <a:endParaRPr lang="en-US" baseline="0" dirty="0"/>
          </a:p>
          <a:p>
            <a:r>
              <a:rPr lang="en-US" baseline="0" dirty="0"/>
              <a:t>If the user already has installed an old version of bb-cli tell him to remove it completely from its computer because both are not compatible each other.</a:t>
            </a:r>
          </a:p>
          <a:p>
            <a:r>
              <a:rPr lang="en-US" baseline="0" dirty="0"/>
              <a:t>If the user wants or needs to keep both, the user can download NVM and then install a new Node version where he will be available to install the new tool.</a:t>
            </a:r>
          </a:p>
          <a:p>
            <a:endParaRPr lang="en-US" baseline="0" dirty="0"/>
          </a:p>
          <a:p>
            <a:r>
              <a:rPr lang="en-US" baseline="0" dirty="0"/>
              <a:t>Remark that all the new tooling are replacements for the existing tools but that there is a set of tools that has been created to improve the productivity as for example the bb-package, bb-bundle, bb-serve and bb-convert.</a:t>
            </a:r>
          </a:p>
          <a:p>
            <a:endParaRPr lang="en-US" baseline="0" dirty="0"/>
          </a:p>
          <a:p>
            <a:r>
              <a:rPr lang="en-US" baseline="0" dirty="0"/>
              <a:t>Explain one by one what they do:</a:t>
            </a:r>
          </a:p>
          <a:p>
            <a:endParaRPr lang="en-US" baseline="0" dirty="0"/>
          </a:p>
          <a:p>
            <a:r>
              <a:rPr lang="en-US" baseline="0" dirty="0"/>
              <a:t>	bb-generate		=&gt; 	used to generate elements or components using a template (the generator)</a:t>
            </a:r>
          </a:p>
          <a:p>
            <a:r>
              <a:rPr lang="en-US" baseline="0" dirty="0"/>
              <a:t>	bb-serve		=&gt; 	used to develop standalone without needing to import the collection every time but there are a few things to be solved to be completely useful.</a:t>
            </a:r>
          </a:p>
          <a:p>
            <a:r>
              <a:rPr lang="en-US" baseline="0" dirty="0"/>
              <a:t>					Issues: </a:t>
            </a:r>
          </a:p>
          <a:p>
            <a:pPr marL="2914650" lvl="6" indent="-171450">
              <a:buFont typeface="Arial" charset="0"/>
              <a:buChar char="•"/>
            </a:pPr>
            <a:r>
              <a:rPr lang="en-US" baseline="0" dirty="0"/>
              <a:t>The extension can’t be changed, and to see the widget with a different extension you have to import the widget and the extension to your portal and do it from there.</a:t>
            </a:r>
          </a:p>
          <a:p>
            <a:pPr marL="2914650" lvl="6" indent="-171450">
              <a:buFont typeface="Arial" charset="0"/>
              <a:buChar char="•"/>
            </a:pPr>
            <a:r>
              <a:rPr lang="en-US" baseline="0" dirty="0"/>
              <a:t>Working with the standalone version the </a:t>
            </a:r>
            <a:r>
              <a:rPr lang="en-US" baseline="0" dirty="0" err="1"/>
              <a:t>pubsub</a:t>
            </a:r>
            <a:r>
              <a:rPr lang="en-US" baseline="0" dirty="0"/>
              <a:t> is mocked and there is no information when one event is triggered or listened.</a:t>
            </a:r>
          </a:p>
          <a:p>
            <a:pPr marL="2286000" lvl="5" indent="0">
              <a:buFont typeface="Arial" charset="0"/>
              <a:buNone/>
            </a:pPr>
            <a:r>
              <a:rPr lang="en-US" baseline="0" dirty="0"/>
              <a:t>Benefits:</a:t>
            </a:r>
          </a:p>
          <a:p>
            <a:pPr marL="2914650" lvl="6" indent="-171450">
              <a:buFont typeface="Arial" charset="0"/>
              <a:buChar char="•"/>
            </a:pPr>
            <a:r>
              <a:rPr lang="en-US" baseline="0" dirty="0"/>
              <a:t>Very useful for mobile hybrid development with the mobile SDK.</a:t>
            </a:r>
          </a:p>
          <a:p>
            <a:pPr marL="457200" lvl="1" indent="0">
              <a:buFont typeface="Arial" charset="0"/>
              <a:buNone/>
            </a:pPr>
            <a:endParaRPr lang="en-US" baseline="0" dirty="0"/>
          </a:p>
          <a:p>
            <a:pPr marL="457200" lvl="1" indent="0">
              <a:buFont typeface="Arial" charset="0"/>
              <a:buNone/>
            </a:pPr>
            <a:r>
              <a:rPr lang="en-US" baseline="0" dirty="0"/>
              <a:t>bb-bundle		=&gt; 	it’s one of the most powerful tools that can create a bundle for one specific page, container</a:t>
            </a:r>
            <a:r>
              <a:rPr lang="mr-IN" baseline="0" dirty="0"/>
              <a:t>…</a:t>
            </a:r>
            <a:r>
              <a:rPr lang="en-US" baseline="0" dirty="0"/>
              <a:t> </a:t>
            </a:r>
          </a:p>
          <a:p>
            <a:pPr marL="457200" lvl="1" indent="0">
              <a:buFont typeface="Arial" charset="0"/>
              <a:buNone/>
            </a:pPr>
            <a:r>
              <a:rPr lang="en-US" baseline="0" dirty="0"/>
              <a:t>bb-package		=&gt; 	used to package an element or the whole generating a zip-of-zips ready to be imported.</a:t>
            </a:r>
          </a:p>
          <a:p>
            <a:pPr marL="2457450" lvl="5" indent="-171450">
              <a:buFont typeface="Arial" charset="0"/>
              <a:buChar char="•"/>
            </a:pPr>
            <a:r>
              <a:rPr lang="en-US" baseline="0" dirty="0"/>
              <a:t>Theme requires to use a plugin to load SASS</a:t>
            </a:r>
          </a:p>
          <a:p>
            <a:pPr marL="2457450" lvl="5" indent="-171450">
              <a:buFont typeface="Arial" charset="0"/>
              <a:buChar char="•"/>
            </a:pPr>
            <a:r>
              <a:rPr lang="en-US" baseline="0" dirty="0"/>
              <a:t>Pages and page templates should be added in a prebuilt folder because they don’t need to be built.</a:t>
            </a:r>
          </a:p>
          <a:p>
            <a:pPr marL="457200" lvl="1" indent="0">
              <a:buFont typeface="Arial" charset="0"/>
              <a:buNone/>
            </a:pPr>
            <a:r>
              <a:rPr lang="en-US" baseline="0" dirty="0"/>
              <a:t>bb-import		=&gt;	used to import the zip-of-zips to the Enterprise Catalog.</a:t>
            </a:r>
          </a:p>
          <a:p>
            <a:pPr marL="457200" lvl="1" indent="0">
              <a:buFont typeface="Arial" charset="0"/>
              <a:buNone/>
            </a:pPr>
            <a:r>
              <a:rPr lang="en-US" baseline="0" dirty="0"/>
              <a:t>bb-convert		=&gt;	used to generate data-providers or mock data-providers from a RAML file. That makes consistent the relationship between backend and frontend.</a:t>
            </a: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23</a:t>
            </a:fld>
            <a:endParaRPr lang="en-US" altLang="en-US"/>
          </a:p>
        </p:txBody>
      </p:sp>
    </p:spTree>
    <p:extLst>
      <p:ext uri="{BB962C8B-B14F-4D97-AF65-F5344CB8AC3E}">
        <p14:creationId xmlns:p14="http://schemas.microsoft.com/office/powerpoint/2010/main" val="205895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Subname</a:t>
            </a:r>
            <a:r>
              <a:rPr lang="en-US" dirty="0"/>
              <a:t> is optional.</a:t>
            </a:r>
          </a:p>
          <a:p>
            <a:r>
              <a:rPr lang="en-US" dirty="0"/>
              <a:t>Meta</a:t>
            </a:r>
            <a:r>
              <a:rPr lang="en-US" baseline="0" dirty="0"/>
              <a:t> is optional but we really enforce the developer to set a meta.</a:t>
            </a:r>
          </a:p>
          <a:p>
            <a:endParaRPr lang="en-US" baseline="0" dirty="0"/>
          </a:p>
          <a:p>
            <a:r>
              <a:rPr lang="en-US" baseline="0" dirty="0"/>
              <a:t>For example for widgets that relay on Angular we use </a:t>
            </a:r>
            <a:r>
              <a:rPr lang="en-US" b="1" baseline="0" dirty="0"/>
              <a:t>ng</a:t>
            </a:r>
            <a:endParaRPr lang="en-US" b="1"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24</a:t>
            </a:fld>
            <a:endParaRPr lang="en-US" altLang="en-US"/>
          </a:p>
        </p:txBody>
      </p:sp>
    </p:spTree>
    <p:extLst>
      <p:ext uri="{BB962C8B-B14F-4D97-AF65-F5344CB8AC3E}">
        <p14:creationId xmlns:p14="http://schemas.microsoft.com/office/powerpoint/2010/main" val="1818330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Subname</a:t>
            </a:r>
            <a:r>
              <a:rPr lang="en-US" dirty="0"/>
              <a:t> is optional.</a:t>
            </a:r>
          </a:p>
          <a:p>
            <a:r>
              <a:rPr lang="en-US" dirty="0"/>
              <a:t>Meta</a:t>
            </a:r>
            <a:r>
              <a:rPr lang="en-US" baseline="0" dirty="0"/>
              <a:t> is optional but we really enforce the developer to set a meta.</a:t>
            </a:r>
          </a:p>
          <a:p>
            <a:endParaRPr lang="en-US" baseline="0" dirty="0"/>
          </a:p>
          <a:p>
            <a:r>
              <a:rPr lang="en-US" baseline="0" dirty="0"/>
              <a:t>For example for widgets that relay on Angular we use </a:t>
            </a:r>
            <a:r>
              <a:rPr lang="en-US" b="1" baseline="0" dirty="0"/>
              <a:t>ng</a:t>
            </a:r>
          </a:p>
          <a:p>
            <a:endParaRPr lang="en-US" b="1" baseline="0" dirty="0"/>
          </a:p>
          <a:p>
            <a:r>
              <a:rPr lang="en-US" b="1" baseline="0" dirty="0"/>
              <a:t>Remark that we’re </a:t>
            </a:r>
            <a:r>
              <a:rPr lang="en-US" b="1" baseline="0" dirty="0" err="1"/>
              <a:t>usign</a:t>
            </a:r>
            <a:r>
              <a:rPr lang="en-US" b="1" baseline="0" dirty="0"/>
              <a:t> </a:t>
            </a:r>
            <a:r>
              <a:rPr lang="en-US" b="1" baseline="0" dirty="0" err="1"/>
              <a:t>subname</a:t>
            </a:r>
            <a:r>
              <a:rPr lang="en-US" b="1" baseline="0" dirty="0"/>
              <a:t> within data-bb-contact-http-ng</a:t>
            </a:r>
            <a:endParaRPr lang="en-US" b="1"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25</a:t>
            </a:fld>
            <a:endParaRPr lang="en-US" altLang="en-US"/>
          </a:p>
        </p:txBody>
      </p:sp>
    </p:spTree>
    <p:extLst>
      <p:ext uri="{BB962C8B-B14F-4D97-AF65-F5344CB8AC3E}">
        <p14:creationId xmlns:p14="http://schemas.microsoft.com/office/powerpoint/2010/main" val="636611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26</a:t>
            </a:fld>
            <a:endParaRPr lang="en-US" altLang="en-US"/>
          </a:p>
        </p:txBody>
      </p:sp>
    </p:spTree>
    <p:extLst>
      <p:ext uri="{BB962C8B-B14F-4D97-AF65-F5344CB8AC3E}">
        <p14:creationId xmlns:p14="http://schemas.microsoft.com/office/powerpoint/2010/main" val="3034841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27</a:t>
            </a:fld>
            <a:endParaRPr lang="en-US" altLang="en-US"/>
          </a:p>
        </p:txBody>
      </p:sp>
    </p:spTree>
    <p:extLst>
      <p:ext uri="{BB962C8B-B14F-4D97-AF65-F5344CB8AC3E}">
        <p14:creationId xmlns:p14="http://schemas.microsoft.com/office/powerpoint/2010/main" val="154159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into</a:t>
            </a:r>
            <a:r>
              <a:rPr lang="en-US" baseline="0" dirty="0"/>
              <a:t> styling, you need to explain a couple of things:</a:t>
            </a:r>
          </a:p>
          <a:p>
            <a:endParaRPr lang="en-US" baseline="0" dirty="0"/>
          </a:p>
          <a:p>
            <a:pPr marL="228600" indent="-228600">
              <a:buAutoNum type="arabicParenR"/>
            </a:pPr>
            <a:r>
              <a:rPr lang="en-US" baseline="0" dirty="0"/>
              <a:t>Backbase Themes</a:t>
            </a:r>
          </a:p>
          <a:p>
            <a:pPr marL="0" indent="0">
              <a:buNone/>
            </a:pPr>
            <a:r>
              <a:rPr lang="en-US" baseline="0" dirty="0"/>
              <a:t>What the server is, and how our themes are based on Bootstrap/LESS, but they can be built with any other preprocessor or plain CSS</a:t>
            </a:r>
          </a:p>
          <a:p>
            <a:pPr marL="0" indent="0">
              <a:buNone/>
            </a:pPr>
            <a:endParaRPr lang="en-US" baseline="0" dirty="0"/>
          </a:p>
          <a:p>
            <a:pPr marL="0" indent="0">
              <a:buNone/>
            </a:pPr>
            <a:r>
              <a:rPr lang="en-US" baseline="0" dirty="0"/>
              <a:t>2) What to put in theme, and what in the widget itself</a:t>
            </a:r>
          </a:p>
          <a:p>
            <a:pPr marL="0" indent="0">
              <a:buNone/>
            </a:pPr>
            <a:r>
              <a:rPr lang="en-US" baseline="0" dirty="0"/>
              <a:t>Talk about OOCSS, reusable components. </a:t>
            </a:r>
          </a:p>
          <a:p>
            <a:pPr marL="0" indent="0">
              <a:buNone/>
            </a:pPr>
            <a:endParaRPr lang="en-US" baseline="0" dirty="0"/>
          </a:p>
          <a:p>
            <a:pPr marL="0" indent="0">
              <a:buNone/>
            </a:pPr>
            <a:r>
              <a:rPr lang="en-US" baseline="0" dirty="0"/>
              <a:t>As a rule of the thumb, any of the following is theme related:</a:t>
            </a:r>
          </a:p>
          <a:p>
            <a:pPr marL="171450" indent="-171450">
              <a:buFont typeface="Arial" panose="020B0604020202020204" pitchFamily="34" charset="0"/>
              <a:buChar char="•"/>
            </a:pPr>
            <a:r>
              <a:rPr lang="en-GB" dirty="0"/>
              <a:t>typography (font styles on headings and paragraphs, related </a:t>
            </a:r>
            <a:r>
              <a:rPr lang="en-GB" dirty="0" err="1"/>
              <a:t>colors</a:t>
            </a:r>
            <a:r>
              <a:rPr lang="en-GB" dirty="0"/>
              <a:t>)</a:t>
            </a:r>
          </a:p>
          <a:p>
            <a:pPr marL="171450" indent="-171450">
              <a:buFont typeface="Arial" panose="020B0604020202020204" pitchFamily="34" charset="0"/>
              <a:buChar char="•"/>
            </a:pPr>
            <a:r>
              <a:rPr lang="en-GB" dirty="0"/>
              <a:t>form elements (any styles on inputs, dropdowns, checkboxes </a:t>
            </a:r>
            <a:r>
              <a:rPr lang="en-GB" dirty="0" err="1"/>
              <a:t>etc</a:t>
            </a:r>
            <a:r>
              <a:rPr lang="en-GB" dirty="0"/>
              <a:t>)</a:t>
            </a:r>
          </a:p>
          <a:p>
            <a:pPr marL="171450" indent="-171450">
              <a:buFont typeface="Arial" panose="020B0604020202020204" pitchFamily="34" charset="0"/>
              <a:buChar char="•"/>
            </a:pPr>
            <a:r>
              <a:rPr lang="en-GB" dirty="0"/>
              <a:t>links and buttons</a:t>
            </a:r>
          </a:p>
          <a:p>
            <a:pPr marL="171450" indent="-171450">
              <a:buFont typeface="Arial" panose="020B0604020202020204" pitchFamily="34" charset="0"/>
              <a:buChar char="•"/>
            </a:pPr>
            <a:r>
              <a:rPr lang="en-GB" dirty="0"/>
              <a:t>navigation elements, breadcrumbs</a:t>
            </a:r>
          </a:p>
          <a:p>
            <a:pPr marL="171450" indent="-171450">
              <a:buFont typeface="Arial" panose="020B0604020202020204" pitchFamily="34" charset="0"/>
              <a:buChar char="•"/>
            </a:pPr>
            <a:r>
              <a:rPr lang="en-GB" dirty="0"/>
              <a:t>grid system</a:t>
            </a:r>
          </a:p>
          <a:p>
            <a:pPr marL="171450" indent="-171450">
              <a:buFont typeface="Arial" panose="020B0604020202020204" pitchFamily="34" charset="0"/>
              <a:buChar char="•"/>
            </a:pPr>
            <a:r>
              <a:rPr lang="en-GB" dirty="0"/>
              <a:t>specific helper classes (</a:t>
            </a:r>
            <a:r>
              <a:rPr lang="en-GB" dirty="0" err="1"/>
              <a:t>eg</a:t>
            </a:r>
            <a:r>
              <a:rPr lang="en-GB" dirty="0"/>
              <a:t>. </a:t>
            </a:r>
            <a:r>
              <a:rPr lang="en-GB" dirty="0" err="1"/>
              <a:t>clearfix</a:t>
            </a:r>
            <a:r>
              <a:rPr lang="en-GB" dirty="0"/>
              <a:t>, hidden </a:t>
            </a:r>
            <a:r>
              <a:rPr lang="en-GB" dirty="0" err="1"/>
              <a:t>etc</a:t>
            </a:r>
            <a:r>
              <a:rPr lang="en-GB" dirty="0"/>
              <a:t>)</a:t>
            </a:r>
          </a:p>
          <a:p>
            <a:pPr marL="0" indent="0">
              <a:buNone/>
            </a:pP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28</a:t>
            </a:fld>
            <a:endParaRPr lang="en-US"/>
          </a:p>
        </p:txBody>
      </p:sp>
    </p:spTree>
    <p:extLst>
      <p:ext uri="{BB962C8B-B14F-4D97-AF65-F5344CB8AC3E}">
        <p14:creationId xmlns:p14="http://schemas.microsoft.com/office/powerpoint/2010/main" val="2807734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point where you must switch to the repository:</a:t>
            </a:r>
          </a:p>
          <a:p>
            <a:endParaRPr lang="en-US" baseline="0" dirty="0"/>
          </a:p>
          <a:p>
            <a:r>
              <a:rPr lang="en-US" sz="1200" b="1" i="0" kern="1200" dirty="0">
                <a:solidFill>
                  <a:schemeClr val="tx1"/>
                </a:solidFill>
                <a:effectLst/>
                <a:latin typeface="+mn-lt"/>
                <a:ea typeface="ＭＳ Ｐゴシック" charset="0"/>
                <a:cs typeface="ＭＳ Ｐゴシック" charset="0"/>
              </a:rPr>
              <a:t>Repository URL</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3"/>
              </a:rPr>
              <a:t>https://bitbucket.org/backbase/training-cxp-fe</a:t>
            </a:r>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 order to have access to the training repository use the following credentials:</a:t>
            </a:r>
          </a:p>
          <a:p>
            <a:r>
              <a:rPr lang="en-US" sz="1200" b="1" i="0" kern="1200" dirty="0">
                <a:solidFill>
                  <a:schemeClr val="tx1"/>
                </a:solidFill>
                <a:effectLst/>
                <a:latin typeface="+mn-lt"/>
                <a:ea typeface="ＭＳ Ｐゴシック" charset="0"/>
                <a:cs typeface="ＭＳ Ｐゴシック" charset="0"/>
              </a:rPr>
              <a:t>User:</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training@backbase.com</a:t>
            </a:r>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Password:</a:t>
            </a:r>
            <a:r>
              <a:rPr lang="en-US" sz="1200" b="0" i="0" kern="1200" dirty="0">
                <a:solidFill>
                  <a:schemeClr val="tx1"/>
                </a:solidFill>
                <a:effectLst/>
                <a:latin typeface="+mn-lt"/>
                <a:ea typeface="ＭＳ Ｐゴシック" charset="0"/>
                <a:cs typeface="ＭＳ Ｐゴシック" charset="0"/>
              </a:rPr>
              <a:t> b4ckb4s3-tr41n1ng</a:t>
            </a: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29</a:t>
            </a:fld>
            <a:endParaRPr lang="en-US" altLang="en-US"/>
          </a:p>
        </p:txBody>
      </p:sp>
    </p:spTree>
    <p:extLst>
      <p:ext uri="{BB962C8B-B14F-4D97-AF65-F5344CB8AC3E}">
        <p14:creationId xmlns:p14="http://schemas.microsoft.com/office/powerpoint/2010/main" val="194444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Concepts and Architecture</a:t>
            </a:r>
          </a:p>
          <a:p>
            <a:pPr marL="228600" marR="0" indent="-228600" algn="l" defTabSz="457200" rtl="0" eaLnBrk="0" fontAlgn="base" latinLnBrk="0" hangingPunct="0">
              <a:lnSpc>
                <a:spcPct val="100000"/>
              </a:lnSpc>
              <a:spcBef>
                <a:spcPct val="30000"/>
              </a:spcBef>
              <a:spcAft>
                <a:spcPct val="0"/>
              </a:spcAft>
              <a:buClrTx/>
              <a:buSzTx/>
              <a:buFontTx/>
              <a:buAutoNum type="arabicPeriod"/>
              <a:tabLst/>
              <a:defRPr/>
            </a:pPr>
            <a:r>
              <a:rPr lang="en-US" sz="1200" kern="1200" dirty="0" smtClean="0">
                <a:solidFill>
                  <a:schemeClr val="tx1"/>
                </a:solidFill>
                <a:effectLst/>
                <a:latin typeface="+mn-lt"/>
                <a:ea typeface="ＭＳ Ｐゴシック" charset="0"/>
                <a:cs typeface="ＭＳ Ｐゴシック" charset="0"/>
              </a:rPr>
              <a:t>Latest WC</a:t>
            </a:r>
            <a:endParaRPr lang="en-US" dirty="0" smtClean="0">
              <a:effectLst/>
            </a:endParaRPr>
          </a:p>
          <a:p>
            <a:pPr marL="228600" indent="-228600">
              <a:buAutoNum type="arabicPeriod"/>
            </a:pPr>
            <a:r>
              <a:rPr lang="en-US" dirty="0" smtClean="0"/>
              <a:t>Make Development Easier</a:t>
            </a:r>
          </a:p>
          <a:p>
            <a:pPr marL="228600" indent="-228600">
              <a:buAutoNum type="arabicPeriod"/>
            </a:pPr>
            <a:r>
              <a:rPr lang="en-US" dirty="0" smtClean="0"/>
              <a:t>How to work with styles across your portal</a:t>
            </a:r>
          </a:p>
          <a:p>
            <a:pPr marL="228600" indent="-228600">
              <a:buAutoNum type="arabicPeriod"/>
            </a:pPr>
            <a:r>
              <a:rPr lang="en-US" dirty="0" smtClean="0"/>
              <a:t>Understand How To Develop widgets</a:t>
            </a:r>
            <a:r>
              <a:rPr lang="en-US" sz="1200" kern="1200" dirty="0" smtClean="0">
                <a:solidFill>
                  <a:schemeClr val="tx1"/>
                </a:solidFill>
                <a:effectLst/>
                <a:latin typeface="+mn-lt"/>
                <a:ea typeface="ＭＳ Ｐゴシック" charset="0"/>
                <a:cs typeface="ＭＳ Ｐゴシック" charset="0"/>
              </a:rPr>
              <a:t> </a:t>
            </a:r>
            <a:endParaRPr lang="en-US" dirty="0" smtClean="0">
              <a:effectLst/>
            </a:endParaRPr>
          </a:p>
          <a:p>
            <a:endParaRPr lang="en-US" dirty="0" smtClean="0"/>
          </a:p>
          <a:p>
            <a:r>
              <a:rPr lang="en-US" dirty="0" smtClean="0"/>
              <a:t>At </a:t>
            </a:r>
            <a:r>
              <a:rPr lang="en-US" dirty="0"/>
              <a:t>the end of this</a:t>
            </a:r>
            <a:r>
              <a:rPr lang="en-US" baseline="0" dirty="0"/>
              <a:t> module, the trainee should be able to understand what a widget is, and be able to develop his own widget, add functionality, style it, import and use it in the portal manager.</a:t>
            </a:r>
          </a:p>
          <a:p>
            <a:endParaRPr lang="en-US" baseline="0" dirty="0"/>
          </a:p>
          <a:p>
            <a:r>
              <a:rPr lang="en-US" b="1" baseline="0" dirty="0"/>
              <a:t>https://</a:t>
            </a:r>
            <a:r>
              <a:rPr lang="en-US" b="1" baseline="0" dirty="0" err="1"/>
              <a:t>www.npmjs.com</a:t>
            </a:r>
            <a:r>
              <a:rPr lang="en-US" b="1" baseline="0" dirty="0"/>
              <a:t>/org/</a:t>
            </a:r>
            <a:r>
              <a:rPr lang="en-US" b="1" baseline="0" dirty="0" err="1"/>
              <a:t>backbase</a:t>
            </a:r>
            <a:endParaRPr lang="en-US" b="1" baseline="0" dirty="0"/>
          </a:p>
          <a:p>
            <a:endParaRPr lang="en-US" baseline="0" dirty="0"/>
          </a:p>
          <a:p>
            <a:r>
              <a:rPr lang="en-US" b="1" baseline="0" dirty="0"/>
              <a:t>BB-CLI tools:</a:t>
            </a:r>
          </a:p>
          <a:p>
            <a:r>
              <a:rPr lang="en-US" sz="1200" b="0" i="0" kern="1200" dirty="0" err="1">
                <a:solidFill>
                  <a:schemeClr val="tx1"/>
                </a:solidFill>
                <a:effectLst/>
                <a:latin typeface="+mn-lt"/>
                <a:ea typeface="ＭＳ Ｐゴシック" charset="0"/>
                <a:cs typeface="ＭＳ Ｐゴシック" charset="0"/>
              </a:rPr>
              <a:t>npm</a:t>
            </a:r>
            <a:r>
              <a:rPr lang="en-US" sz="1200" b="0" i="0" kern="1200" dirty="0">
                <a:solidFill>
                  <a:schemeClr val="tx1"/>
                </a:solidFill>
                <a:effectLst/>
                <a:latin typeface="+mn-lt"/>
                <a:ea typeface="ＭＳ Ｐゴシック" charset="0"/>
                <a:cs typeface="ＭＳ Ｐゴシック" charset="0"/>
              </a:rPr>
              <a:t> install --global @bb-cli/bb-package @bb-cli/bb-import @bb-cli/bb-generate</a:t>
            </a:r>
          </a:p>
          <a:p>
            <a:endParaRPr lang="en-US" sz="1200" kern="1200" dirty="0">
              <a:solidFill>
                <a:schemeClr val="tx1"/>
              </a:solidFill>
              <a:latin typeface="+mn-lt"/>
              <a:ea typeface="ＭＳ Ｐゴシック" charset="0"/>
              <a:cs typeface="ＭＳ Ｐゴシック" charset="0"/>
            </a:endParaRPr>
          </a:p>
          <a:p>
            <a:r>
              <a:rPr lang="en-US" sz="1200" b="1" kern="1200" dirty="0">
                <a:solidFill>
                  <a:schemeClr val="tx1"/>
                </a:solidFill>
                <a:latin typeface="+mn-lt"/>
                <a:ea typeface="ＭＳ Ｐゴシック" charset="0"/>
                <a:cs typeface="ＭＳ Ｐゴシック" charset="0"/>
              </a:rPr>
              <a:t>BB-generat</a:t>
            </a:r>
            <a:r>
              <a:rPr lang="en-US" sz="1200" b="1" kern="1200" baseline="0" dirty="0">
                <a:solidFill>
                  <a:schemeClr val="tx1"/>
                </a:solidFill>
                <a:latin typeface="+mn-lt"/>
                <a:ea typeface="ＭＳ Ｐゴシック" charset="0"/>
                <a:cs typeface="ＭＳ Ｐゴシック" charset="0"/>
              </a:rPr>
              <a:t>e </a:t>
            </a:r>
            <a:r>
              <a:rPr lang="en-US" sz="1200" b="1" kern="1200" dirty="0">
                <a:solidFill>
                  <a:schemeClr val="tx1"/>
                </a:solidFill>
                <a:latin typeface="+mn-lt"/>
                <a:ea typeface="ＭＳ Ｐゴシック" charset="0"/>
                <a:cs typeface="ＭＳ Ｐゴシック" charset="0"/>
              </a:rPr>
              <a:t>Generators:</a:t>
            </a:r>
          </a:p>
          <a:p>
            <a:r>
              <a:rPr lang="en-US" sz="1200" kern="1200" dirty="0" err="1">
                <a:solidFill>
                  <a:schemeClr val="tx1"/>
                </a:solidFill>
                <a:latin typeface="+mn-lt"/>
                <a:ea typeface="ＭＳ Ｐゴシック" charset="0"/>
                <a:cs typeface="ＭＳ Ｐゴシック" charset="0"/>
              </a:rPr>
              <a:t>npm</a:t>
            </a:r>
            <a:r>
              <a:rPr lang="en-US" sz="1200" kern="1200" dirty="0">
                <a:solidFill>
                  <a:schemeClr val="tx1"/>
                </a:solidFill>
                <a:latin typeface="+mn-lt"/>
                <a:ea typeface="ＭＳ Ｐゴシック" charset="0"/>
                <a:cs typeface="ＭＳ Ｐゴシック" charset="0"/>
              </a:rPr>
              <a:t> install --global @</a:t>
            </a:r>
            <a:r>
              <a:rPr lang="en-US" sz="1200" kern="1200" dirty="0" err="1">
                <a:solidFill>
                  <a:schemeClr val="tx1"/>
                </a:solidFill>
                <a:latin typeface="+mn-lt"/>
                <a:ea typeface="ＭＳ Ｐゴシック" charset="0"/>
                <a:cs typeface="ＭＳ Ｐゴシック" charset="0"/>
              </a:rPr>
              <a:t>backbase</a:t>
            </a:r>
            <a:r>
              <a:rPr lang="en-US" sz="1200" kern="1200" dirty="0">
                <a:solidFill>
                  <a:schemeClr val="tx1"/>
                </a:solidFill>
                <a:latin typeface="+mn-lt"/>
                <a:ea typeface="ＭＳ Ｐゴシック" charset="0"/>
                <a:cs typeface="ＭＳ Ｐゴシック" charset="0"/>
              </a:rPr>
              <a:t>/generator-project-statics @</a:t>
            </a:r>
            <a:r>
              <a:rPr lang="en-US" sz="1200" kern="1200" dirty="0" err="1">
                <a:solidFill>
                  <a:schemeClr val="tx1"/>
                </a:solidFill>
                <a:latin typeface="+mn-lt"/>
                <a:ea typeface="ＭＳ Ｐゴシック" charset="0"/>
                <a:cs typeface="ＭＳ Ｐゴシック" charset="0"/>
              </a:rPr>
              <a:t>backbase</a:t>
            </a:r>
            <a:r>
              <a:rPr lang="en-US" sz="1200" kern="1200" dirty="0">
                <a:solidFill>
                  <a:schemeClr val="tx1"/>
                </a:solidFill>
                <a:latin typeface="+mn-lt"/>
                <a:ea typeface="ＭＳ Ｐゴシック" charset="0"/>
                <a:cs typeface="ＭＳ Ｐゴシック" charset="0"/>
              </a:rPr>
              <a:t>/generator-model-ng @</a:t>
            </a:r>
            <a:r>
              <a:rPr lang="en-US" sz="1200" kern="1200" dirty="0" err="1">
                <a:solidFill>
                  <a:schemeClr val="tx1"/>
                </a:solidFill>
                <a:latin typeface="+mn-lt"/>
                <a:ea typeface="ＭＳ Ｐゴシック" charset="0"/>
                <a:cs typeface="ＭＳ Ｐゴシック" charset="0"/>
              </a:rPr>
              <a:t>backbase</a:t>
            </a:r>
            <a:r>
              <a:rPr lang="en-US" sz="1200" kern="1200" dirty="0">
                <a:solidFill>
                  <a:schemeClr val="tx1"/>
                </a:solidFill>
                <a:latin typeface="+mn-lt"/>
                <a:ea typeface="ＭＳ Ｐゴシック" charset="0"/>
                <a:cs typeface="ＭＳ Ｐゴシック" charset="0"/>
              </a:rPr>
              <a:t>/generator-widget @</a:t>
            </a:r>
            <a:r>
              <a:rPr lang="en-US" sz="1200" kern="1200" dirty="0" err="1">
                <a:solidFill>
                  <a:schemeClr val="tx1"/>
                </a:solidFill>
                <a:latin typeface="+mn-lt"/>
                <a:ea typeface="ＭＳ Ｐゴシック" charset="0"/>
                <a:cs typeface="ＭＳ Ｐゴシック" charset="0"/>
              </a:rPr>
              <a:t>backbase</a:t>
            </a:r>
            <a:r>
              <a:rPr lang="en-US" sz="1200" kern="1200" dirty="0">
                <a:solidFill>
                  <a:schemeClr val="tx1"/>
                </a:solidFill>
                <a:latin typeface="+mn-lt"/>
                <a:ea typeface="ＭＳ Ｐゴシック" charset="0"/>
                <a:cs typeface="ＭＳ Ｐゴシック" charset="0"/>
              </a:rPr>
              <a:t>/generator-</a:t>
            </a:r>
            <a:r>
              <a:rPr lang="en-US" sz="1200" kern="1200" dirty="0" err="1">
                <a:solidFill>
                  <a:schemeClr val="tx1"/>
                </a:solidFill>
                <a:latin typeface="+mn-lt"/>
                <a:ea typeface="ＭＳ Ｐゴシック" charset="0"/>
                <a:cs typeface="ＭＳ Ｐゴシック" charset="0"/>
              </a:rPr>
              <a:t>ui</a:t>
            </a:r>
            <a:r>
              <a:rPr lang="en-US" sz="1200" kern="1200" dirty="0">
                <a:solidFill>
                  <a:schemeClr val="tx1"/>
                </a:solidFill>
                <a:latin typeface="+mn-lt"/>
                <a:ea typeface="ＭＳ Ｐゴシック" charset="0"/>
                <a:cs typeface="ＭＳ Ｐゴシック" charset="0"/>
              </a:rPr>
              <a:t>-ng @</a:t>
            </a:r>
            <a:r>
              <a:rPr lang="en-US" sz="1200" kern="1200" dirty="0" err="1">
                <a:solidFill>
                  <a:schemeClr val="tx1"/>
                </a:solidFill>
                <a:latin typeface="+mn-lt"/>
                <a:ea typeface="ＭＳ Ｐゴシック" charset="0"/>
                <a:cs typeface="ＭＳ Ｐゴシック" charset="0"/>
              </a:rPr>
              <a:t>backbase</a:t>
            </a:r>
            <a:r>
              <a:rPr lang="en-US" sz="1200" kern="1200" dirty="0">
                <a:solidFill>
                  <a:schemeClr val="tx1"/>
                </a:solidFill>
                <a:latin typeface="+mn-lt"/>
                <a:ea typeface="ＭＳ Ｐゴシック" charset="0"/>
                <a:cs typeface="ＭＳ Ｐゴシック" charset="0"/>
              </a:rPr>
              <a:t>/generator-</a:t>
            </a:r>
            <a:r>
              <a:rPr lang="en-US" sz="1200" kern="1200" dirty="0" err="1">
                <a:solidFill>
                  <a:schemeClr val="tx1"/>
                </a:solidFill>
                <a:latin typeface="+mn-lt"/>
                <a:ea typeface="ＭＳ Ｐゴシック" charset="0"/>
                <a:cs typeface="ＭＳ Ｐゴシック" charset="0"/>
              </a:rPr>
              <a:t>ext</a:t>
            </a:r>
            <a:r>
              <a:rPr lang="en-US" sz="1200" kern="1200" dirty="0">
                <a:solidFill>
                  <a:schemeClr val="tx1"/>
                </a:solidFill>
                <a:latin typeface="+mn-lt"/>
                <a:ea typeface="ＭＳ Ｐゴシック" charset="0"/>
                <a:cs typeface="ＭＳ Ｐゴシック" charset="0"/>
              </a:rPr>
              <a:t>-ng</a:t>
            </a:r>
          </a:p>
          <a:p>
            <a:endParaRPr lang="en-US" baseline="0" dirty="0"/>
          </a:p>
          <a:p>
            <a:pPr lvl="0">
              <a:defRPr>
                <a:solidFill>
                  <a:srgbClr val="000000"/>
                </a:solidFill>
              </a:defRPr>
            </a:pPr>
            <a:r>
              <a:rPr lang="en-US" sz="1200" dirty="0">
                <a:solidFill>
                  <a:srgbClr val="DDDDDD"/>
                </a:solidFill>
                <a:latin typeface="Roboto Thin"/>
                <a:ea typeface="Roboto Thin"/>
                <a:cs typeface="Roboto Thin"/>
                <a:sym typeface="Roboto Thin"/>
              </a:rPr>
              <a:t>In order to follow the various exercises in this training, you will need to refer to the training material available here:</a:t>
            </a:r>
          </a:p>
          <a:p>
            <a:pPr lvl="0">
              <a:defRPr>
                <a:solidFill>
                  <a:srgbClr val="000000"/>
                </a:solidFill>
              </a:defRPr>
            </a:pPr>
            <a:r>
              <a:rPr lang="en-US" sz="1200" u="none" dirty="0">
                <a:solidFill>
                  <a:srgbClr val="9E9088"/>
                </a:solidFill>
                <a:uFill>
                  <a:solidFill>
                    <a:srgbClr val="9E9088"/>
                  </a:solidFill>
                </a:uFill>
                <a:latin typeface="Roboto Thin"/>
                <a:ea typeface="Roboto Thin"/>
                <a:cs typeface="Roboto Thin"/>
                <a:sym typeface="Roboto Thin"/>
              </a:rPr>
              <a:t>https://</a:t>
            </a:r>
            <a:r>
              <a:rPr lang="en-US" sz="1200" u="none" dirty="0" err="1">
                <a:solidFill>
                  <a:srgbClr val="9E9088"/>
                </a:solidFill>
                <a:uFill>
                  <a:solidFill>
                    <a:srgbClr val="9E9088"/>
                  </a:solidFill>
                </a:uFill>
                <a:latin typeface="Roboto Thin"/>
                <a:ea typeface="Roboto Thin"/>
                <a:cs typeface="Roboto Thin"/>
                <a:sym typeface="Roboto Thin"/>
              </a:rPr>
              <a:t>bitbucket.org</a:t>
            </a:r>
            <a:r>
              <a:rPr lang="en-US" sz="1200" u="none" dirty="0">
                <a:solidFill>
                  <a:srgbClr val="9E9088"/>
                </a:solidFill>
                <a:uFill>
                  <a:solidFill>
                    <a:srgbClr val="9E9088"/>
                  </a:solidFill>
                </a:uFill>
                <a:latin typeface="Roboto Thin"/>
                <a:ea typeface="Roboto Thin"/>
                <a:cs typeface="Roboto Thin"/>
                <a:sym typeface="Roboto Thin"/>
              </a:rPr>
              <a:t>/</a:t>
            </a:r>
            <a:r>
              <a:rPr lang="en-US" sz="1200" u="none" dirty="0" err="1">
                <a:solidFill>
                  <a:srgbClr val="9E9088"/>
                </a:solidFill>
                <a:uFill>
                  <a:solidFill>
                    <a:srgbClr val="9E9088"/>
                  </a:solidFill>
                </a:uFill>
                <a:latin typeface="Roboto Thin"/>
                <a:ea typeface="Roboto Thin"/>
                <a:cs typeface="Roboto Thin"/>
                <a:sym typeface="Roboto Thin"/>
              </a:rPr>
              <a:t>backbase</a:t>
            </a:r>
            <a:r>
              <a:rPr lang="en-US" sz="1200" u="none" dirty="0">
                <a:solidFill>
                  <a:srgbClr val="9E9088"/>
                </a:solidFill>
                <a:uFill>
                  <a:solidFill>
                    <a:srgbClr val="9E9088"/>
                  </a:solidFill>
                </a:uFill>
                <a:latin typeface="Roboto Thin"/>
                <a:ea typeface="Roboto Thin"/>
                <a:cs typeface="Roboto Thin"/>
                <a:sym typeface="Roboto Thin"/>
              </a:rPr>
              <a:t>/training-</a:t>
            </a:r>
            <a:r>
              <a:rPr lang="en-US" sz="1200" u="none" dirty="0" err="1">
                <a:solidFill>
                  <a:srgbClr val="9E9088"/>
                </a:solidFill>
                <a:uFill>
                  <a:solidFill>
                    <a:srgbClr val="9E9088"/>
                  </a:solidFill>
                </a:uFill>
                <a:latin typeface="Roboto Thin"/>
                <a:ea typeface="Roboto Thin"/>
                <a:cs typeface="Roboto Thin"/>
                <a:sym typeface="Roboto Thin"/>
              </a:rPr>
              <a:t>cxp</a:t>
            </a:r>
            <a:r>
              <a:rPr lang="en-US" sz="1200" u="none" dirty="0">
                <a:solidFill>
                  <a:srgbClr val="9E9088"/>
                </a:solidFill>
                <a:uFill>
                  <a:solidFill>
                    <a:srgbClr val="9E9088"/>
                  </a:solidFill>
                </a:uFill>
                <a:latin typeface="Roboto Thin"/>
                <a:ea typeface="Roboto Thin"/>
                <a:cs typeface="Roboto Thin"/>
                <a:sym typeface="Roboto Thin"/>
              </a:rPr>
              <a:t>-</a:t>
            </a:r>
            <a:r>
              <a:rPr lang="en-US" sz="1200" u="none" dirty="0" err="1">
                <a:solidFill>
                  <a:srgbClr val="9E9088"/>
                </a:solidFill>
                <a:uFill>
                  <a:solidFill>
                    <a:srgbClr val="9E9088"/>
                  </a:solidFill>
                </a:uFill>
                <a:latin typeface="Roboto Thin"/>
                <a:ea typeface="Roboto Thin"/>
                <a:cs typeface="Roboto Thin"/>
                <a:sym typeface="Roboto Thin"/>
              </a:rPr>
              <a:t>fe</a:t>
            </a:r>
            <a:endParaRPr lang="en-US" sz="1200" u="none" dirty="0">
              <a:solidFill>
                <a:srgbClr val="9E9088"/>
              </a:solidFill>
              <a:uFill>
                <a:solidFill>
                  <a:srgbClr val="9E9088"/>
                </a:solidFill>
              </a:uFill>
              <a:latin typeface="Roboto Thin"/>
              <a:ea typeface="Roboto Thin"/>
              <a:cs typeface="Roboto Thin"/>
              <a:sym typeface="Roboto Thin"/>
            </a:endParaRP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3</a:t>
            </a:fld>
            <a:endParaRPr lang="en-US" altLang="en-US"/>
          </a:p>
        </p:txBody>
      </p:sp>
    </p:spTree>
    <p:extLst>
      <p:ext uri="{BB962C8B-B14F-4D97-AF65-F5344CB8AC3E}">
        <p14:creationId xmlns:p14="http://schemas.microsoft.com/office/powerpoint/2010/main" val="65710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4</a:t>
            </a:fld>
            <a:endParaRPr lang="en-US" altLang="en-US"/>
          </a:p>
        </p:txBody>
      </p:sp>
    </p:spTree>
    <p:extLst>
      <p:ext uri="{BB962C8B-B14F-4D97-AF65-F5344CB8AC3E}">
        <p14:creationId xmlns:p14="http://schemas.microsoft.com/office/powerpoint/2010/main" val="138651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a:t>
            </a:r>
            <a:r>
              <a:rPr lang="en-US" b="1" u="none" baseline="0" dirty="0">
                <a:solidFill>
                  <a:srgbClr val="FF0000"/>
                </a:solidFill>
              </a:rPr>
              <a:t>without depending on other widgets to function properly</a:t>
            </a:r>
            <a:r>
              <a:rPr lang="en-US" u="none" baseline="0" dirty="0"/>
              <a:t>.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5</a:t>
            </a:fld>
            <a:endParaRPr lang="en-US" altLang="en-US"/>
          </a:p>
        </p:txBody>
      </p:sp>
    </p:spTree>
    <p:extLst>
      <p:ext uri="{BB962C8B-B14F-4D97-AF65-F5344CB8AC3E}">
        <p14:creationId xmlns:p14="http://schemas.microsoft.com/office/powerpoint/2010/main" val="37623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Maintain: Easier to debug</a:t>
            </a:r>
          </a:p>
          <a:p>
            <a:r>
              <a:rPr lang="en-US" dirty="0" smtClean="0"/>
              <a:t>Encapsulation:</a:t>
            </a:r>
            <a:r>
              <a:rPr lang="en-US" baseline="0" dirty="0" smtClean="0"/>
              <a:t> Drag and Drop</a:t>
            </a:r>
          </a:p>
          <a:p>
            <a:r>
              <a:rPr lang="en-US" baseline="0" dirty="0" smtClean="0"/>
              <a:t>Development Stack:  It’s great to work with the latest technologies, so we are providing them to you</a:t>
            </a:r>
            <a:endParaRPr lang="en-US" dirty="0" smtClean="0"/>
          </a:p>
          <a:p>
            <a:endParaRPr lang="en-US" dirty="0" smtClean="0"/>
          </a:p>
          <a:p>
            <a:r>
              <a:rPr lang="en-US" dirty="0" smtClean="0"/>
              <a:t>The </a:t>
            </a:r>
            <a:r>
              <a:rPr lang="en-US" dirty="0"/>
              <a:t>audience at this point are developers.</a:t>
            </a:r>
            <a:r>
              <a:rPr lang="en-US" baseline="0" dirty="0"/>
              <a:t> They need to understand the advantages to them:</a:t>
            </a:r>
          </a:p>
          <a:p>
            <a:pPr marL="228600" indent="-228600">
              <a:buFont typeface="+mj-lt"/>
              <a:buAutoNum type="arabicPeriod"/>
            </a:pPr>
            <a:endParaRPr lang="en-US" baseline="0" dirty="0"/>
          </a:p>
          <a:p>
            <a:pPr marL="228600" indent="-228600">
              <a:buFont typeface="+mj-lt"/>
              <a:buAutoNum type="arabicPeriod"/>
            </a:pPr>
            <a:r>
              <a:rPr lang="en-US" dirty="0"/>
              <a:t>You</a:t>
            </a:r>
            <a:r>
              <a:rPr lang="en-US" baseline="0" dirty="0"/>
              <a:t> create things that the business can re-use in different places, removing the need to code the same thing again and again.</a:t>
            </a:r>
          </a:p>
          <a:p>
            <a:pPr marL="228600" indent="-228600">
              <a:buFont typeface="+mj-lt"/>
              <a:buAutoNum type="arabicPeriod"/>
            </a:pPr>
            <a:r>
              <a:rPr lang="en-US" baseline="0" dirty="0"/>
              <a:t>Easier to debug</a:t>
            </a:r>
            <a:r>
              <a:rPr lang="en-GB" baseline="0" dirty="0"/>
              <a:t>, because you are debugging in a smaller scope</a:t>
            </a:r>
            <a:endParaRPr lang="en-US" baseline="0" dirty="0"/>
          </a:p>
          <a:p>
            <a:pPr marL="228600" indent="-228600">
              <a:buFont typeface="+mj-lt"/>
              <a:buAutoNum type="arabicPeriod"/>
            </a:pPr>
            <a:r>
              <a:rPr lang="en-US" baseline="0" dirty="0"/>
              <a:t>Logic is contained (mostly) within the widgets and not spread out within the application. Of course there are exceptions. Simply put: if you have a payment widget, you know that you will find most of the logic about making payments in there</a:t>
            </a:r>
          </a:p>
          <a:p>
            <a:endParaRPr lang="en-US" baseline="0" dirty="0"/>
          </a:p>
          <a:p>
            <a:r>
              <a:rPr lang="en-US" baseline="0" dirty="0"/>
              <a:t>Skillset: </a:t>
            </a:r>
          </a:p>
          <a:p>
            <a:pPr marL="171450" indent="-171450">
              <a:buFont typeface="Arial"/>
              <a:buChar char="•"/>
            </a:pPr>
            <a:r>
              <a:rPr lang="en-US" baseline="0" dirty="0"/>
              <a:t>HTML5 / XHTML</a:t>
            </a:r>
          </a:p>
          <a:p>
            <a:pPr marL="171450" indent="-171450">
              <a:buFont typeface="Arial"/>
              <a:buChar char="•"/>
            </a:pPr>
            <a:r>
              <a:rPr lang="en-US" baseline="0" dirty="0"/>
              <a:t>JavaScript (UMD, jQuery, </a:t>
            </a:r>
            <a:r>
              <a:rPr lang="en-US" baseline="0" dirty="0" err="1"/>
              <a:t>Angular.js</a:t>
            </a:r>
            <a:r>
              <a:rPr lang="en-US" baseline="0" dirty="0"/>
              <a:t>) </a:t>
            </a:r>
          </a:p>
          <a:p>
            <a:pPr marL="171450" indent="-171450">
              <a:buFont typeface="Arial"/>
              <a:buChar char="•"/>
            </a:pPr>
            <a:r>
              <a:rPr lang="en-US" baseline="0" dirty="0"/>
              <a:t>CSS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UMD - Asynchronous Module Definition - http://</a:t>
            </a:r>
            <a:r>
              <a:rPr lang="en-US" baseline="0" dirty="0" err="1"/>
              <a:t>requirejs.org</a:t>
            </a:r>
            <a:r>
              <a:rPr lang="en-US" baseline="0" dirty="0"/>
              <a:t>/docs/</a:t>
            </a:r>
            <a:r>
              <a:rPr lang="en-US" baseline="0" dirty="0" err="1"/>
              <a:t>whyamd.html</a:t>
            </a:r>
            <a:endParaRPr lang="en-US" baseline="0" dirty="0"/>
          </a:p>
          <a:p>
            <a:endParaRPr lang="en-US" baseline="0" dirty="0"/>
          </a:p>
          <a:p>
            <a:r>
              <a:rPr lang="en-US" baseline="0" dirty="0"/>
              <a:t>nice to have:</a:t>
            </a:r>
          </a:p>
          <a:p>
            <a:pPr marL="171450" indent="-171450">
              <a:buFont typeface="Arial"/>
              <a:buChar char="•"/>
            </a:pPr>
            <a:r>
              <a:rPr lang="en-US" baseline="0" dirty="0"/>
              <a:t>Twitter bootstrap</a:t>
            </a:r>
          </a:p>
          <a:p>
            <a:pPr marL="171450" indent="-171450">
              <a:buFont typeface="Arial"/>
              <a:buChar char="•"/>
            </a:pPr>
            <a:r>
              <a:rPr lang="en-US" baseline="0" dirty="0"/>
              <a:t>Mustache</a:t>
            </a:r>
          </a:p>
          <a:p>
            <a:pPr marL="171450" indent="-171450">
              <a:buFont typeface="Arial"/>
              <a:buChar char="•"/>
            </a:pPr>
            <a:r>
              <a:rPr lang="en-US" baseline="0" dirty="0" err="1"/>
              <a:t>LESS.css</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6</a:t>
            </a:fld>
            <a:endParaRPr lang="en-US" altLang="en-US"/>
          </a:p>
        </p:txBody>
      </p:sp>
    </p:spTree>
    <p:extLst>
      <p:ext uri="{BB962C8B-B14F-4D97-AF65-F5344CB8AC3E}">
        <p14:creationId xmlns:p14="http://schemas.microsoft.com/office/powerpoint/2010/main" val="438485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audience at this point are developers.</a:t>
            </a:r>
            <a:r>
              <a:rPr lang="en-US" baseline="0" dirty="0"/>
              <a:t> They need to understand the advantages to them:</a:t>
            </a:r>
          </a:p>
          <a:p>
            <a:pPr marL="228600" indent="-228600">
              <a:buFont typeface="+mj-lt"/>
              <a:buAutoNum type="arabicPeriod"/>
            </a:pPr>
            <a:endParaRPr lang="en-US" baseline="0" dirty="0"/>
          </a:p>
          <a:p>
            <a:pPr marL="228600" indent="-228600">
              <a:buFont typeface="+mj-lt"/>
              <a:buAutoNum type="arabicPeriod"/>
            </a:pPr>
            <a:r>
              <a:rPr lang="en-US" dirty="0"/>
              <a:t>You</a:t>
            </a:r>
            <a:r>
              <a:rPr lang="en-US" baseline="0" dirty="0"/>
              <a:t> create </a:t>
            </a:r>
            <a:r>
              <a:rPr lang="en-US" baseline="0" dirty="0" err="1"/>
              <a:t>thingre</a:t>
            </a:r>
            <a:r>
              <a:rPr lang="en-US" baseline="0" dirty="0"/>
              <a:t>-use in different places, removing the need to code the same thing again and again.</a:t>
            </a:r>
          </a:p>
          <a:p>
            <a:pPr marL="228600" indent="-228600">
              <a:buFont typeface="+mj-lt"/>
              <a:buAutoNum type="arabicPeriod"/>
            </a:pPr>
            <a:r>
              <a:rPr lang="en-US" baseline="0" dirty="0"/>
              <a:t>Easier to debug</a:t>
            </a:r>
            <a:r>
              <a:rPr lang="en-GB" baseline="0" dirty="0"/>
              <a:t>, because you are debugging in a smaller scope</a:t>
            </a:r>
            <a:endParaRPr lang="en-US" baseline="0" dirty="0"/>
          </a:p>
          <a:p>
            <a:pPr marL="228600" indent="-228600">
              <a:buFont typeface="+mj-lt"/>
              <a:buAutoNum type="arabicPeriod"/>
            </a:pPr>
            <a:r>
              <a:rPr lang="en-US" baseline="0" dirty="0"/>
              <a:t>Logic is contained (mostly) within the widgets and not spread s that the business can out within the application. Of course there are exceptions. Simply put: if you have a payment widget, you know that you will find most of the logic about making payments in there</a:t>
            </a:r>
          </a:p>
          <a:p>
            <a:endParaRPr lang="en-US" baseline="0" dirty="0"/>
          </a:p>
          <a:p>
            <a:r>
              <a:rPr lang="en-US" baseline="0" dirty="0"/>
              <a:t>Skillset: </a:t>
            </a:r>
          </a:p>
          <a:p>
            <a:pPr marL="171450" indent="-171450">
              <a:buFont typeface="Arial"/>
              <a:buChar char="•"/>
            </a:pPr>
            <a:r>
              <a:rPr lang="en-US" baseline="0" dirty="0"/>
              <a:t>HTML5 / XHTML</a:t>
            </a:r>
          </a:p>
          <a:p>
            <a:pPr marL="171450" indent="-171450">
              <a:buFont typeface="Arial"/>
              <a:buChar char="•"/>
            </a:pPr>
            <a:r>
              <a:rPr lang="en-US" baseline="0" dirty="0"/>
              <a:t>JavaScript (UMD, jQuery, </a:t>
            </a:r>
            <a:r>
              <a:rPr lang="en-US" baseline="0" dirty="0" err="1"/>
              <a:t>Angular.js</a:t>
            </a:r>
            <a:r>
              <a:rPr lang="en-US" baseline="0" dirty="0"/>
              <a:t>) </a:t>
            </a:r>
          </a:p>
          <a:p>
            <a:pPr marL="171450" indent="-171450">
              <a:buFont typeface="Arial"/>
              <a:buChar char="•"/>
            </a:pPr>
            <a:r>
              <a:rPr lang="en-US" baseline="0" dirty="0"/>
              <a:t>CSS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UMD - Asynchronous Module Definition - http://</a:t>
            </a:r>
            <a:r>
              <a:rPr lang="en-US" baseline="0" dirty="0" err="1"/>
              <a:t>requirejs.org</a:t>
            </a:r>
            <a:r>
              <a:rPr lang="en-US" baseline="0" dirty="0"/>
              <a:t>/docs/</a:t>
            </a:r>
            <a:r>
              <a:rPr lang="en-US" baseline="0" dirty="0" err="1"/>
              <a:t>whyamd.html</a:t>
            </a:r>
            <a:endParaRPr lang="en-US" baseline="0" dirty="0"/>
          </a:p>
          <a:p>
            <a:endParaRPr lang="en-US" baseline="0" dirty="0"/>
          </a:p>
          <a:p>
            <a:r>
              <a:rPr lang="en-US" baseline="0" dirty="0"/>
              <a:t>nice to have:</a:t>
            </a:r>
          </a:p>
          <a:p>
            <a:pPr marL="171450" indent="-171450">
              <a:buFont typeface="Arial"/>
              <a:buChar char="•"/>
            </a:pPr>
            <a:r>
              <a:rPr lang="en-US" baseline="0" dirty="0"/>
              <a:t>Twitter bootstrap</a:t>
            </a:r>
          </a:p>
          <a:p>
            <a:pPr marL="171450" indent="-171450">
              <a:buFont typeface="Arial"/>
              <a:buChar char="•"/>
            </a:pPr>
            <a:r>
              <a:rPr lang="en-US" baseline="0" dirty="0"/>
              <a:t>Mustache</a:t>
            </a:r>
          </a:p>
          <a:p>
            <a:pPr marL="171450" indent="-171450">
              <a:buFont typeface="Arial"/>
              <a:buChar char="•"/>
            </a:pPr>
            <a:r>
              <a:rPr lang="en-US" baseline="0" dirty="0" err="1"/>
              <a:t>LESS.css</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7</a:t>
            </a:fld>
            <a:endParaRPr lang="en-US" altLang="en-US"/>
          </a:p>
        </p:txBody>
      </p:sp>
    </p:spTree>
    <p:extLst>
      <p:ext uri="{BB962C8B-B14F-4D97-AF65-F5344CB8AC3E}">
        <p14:creationId xmlns:p14="http://schemas.microsoft.com/office/powerpoint/2010/main" val="87571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DID WIDGETS IMPORT?</a:t>
            </a:r>
          </a:p>
          <a:p>
            <a:r>
              <a:rPr lang="en-US" dirty="0" smtClean="0"/>
              <a:t>QUESTIONS?</a:t>
            </a:r>
          </a:p>
          <a:p>
            <a:endParaRPr lang="en-US" dirty="0" smtClean="0"/>
          </a:p>
          <a:p>
            <a:r>
              <a:rPr lang="en-US" dirty="0" smtClean="0"/>
              <a:t>Widget </a:t>
            </a:r>
            <a:r>
              <a:rPr lang="en-US" dirty="0"/>
              <a:t>architecture is separated in two parts:</a:t>
            </a:r>
          </a:p>
          <a:p>
            <a:endParaRPr lang="en-US" dirty="0"/>
          </a:p>
          <a:p>
            <a:pPr marL="228600" indent="-228600">
              <a:buFont typeface="+mj-lt"/>
              <a:buAutoNum type="arabicPeriod"/>
            </a:pPr>
            <a:r>
              <a:rPr lang="en-US" b="1" dirty="0"/>
              <a:t>The</a:t>
            </a:r>
            <a:r>
              <a:rPr lang="en-US" b="1" baseline="0" dirty="0"/>
              <a:t> model</a:t>
            </a:r>
          </a:p>
          <a:p>
            <a:pPr marL="685800" lvl="1" indent="-228600">
              <a:buFont typeface="+mj-lt"/>
              <a:buAutoNum type="arabicPeriod"/>
            </a:pPr>
            <a:r>
              <a:rPr lang="en-US" baseline="0" dirty="0"/>
              <a:t>You first get a server catalog item, referencing a widget template</a:t>
            </a:r>
          </a:p>
          <a:p>
            <a:pPr marL="685800" lvl="1" indent="-228600">
              <a:buFont typeface="+mj-lt"/>
              <a:buAutoNum type="arabicPeriod"/>
            </a:pPr>
            <a:r>
              <a:rPr lang="en-US" baseline="0" dirty="0"/>
              <a:t>Enabling it for a portal creates a portal catalog item</a:t>
            </a:r>
          </a:p>
          <a:p>
            <a:pPr marL="685800" lvl="1" indent="-228600">
              <a:buFont typeface="+mj-lt"/>
              <a:buAutoNum type="arabicPeriod"/>
            </a:pPr>
            <a:r>
              <a:rPr lang="en-US" baseline="0" dirty="0"/>
              <a:t>Dropping a widget on a page creates a widget instance</a:t>
            </a:r>
          </a:p>
          <a:p>
            <a:pPr marL="228600" indent="-228600">
              <a:buFont typeface="+mj-lt"/>
              <a:buAutoNum type="arabicPeriod"/>
            </a:pPr>
            <a:r>
              <a:rPr lang="en-US" b="1" baseline="0" dirty="0"/>
              <a:t>The resources</a:t>
            </a:r>
          </a:p>
          <a:p>
            <a:pPr marL="685800" lvl="1" indent="-228600">
              <a:buFont typeface="+mj-lt"/>
              <a:buAutoNum type="arabicPeriod"/>
            </a:pPr>
            <a:r>
              <a:rPr lang="en-US" baseline="0" dirty="0"/>
              <a:t>A physical template file, related to the template the widget is using</a:t>
            </a:r>
          </a:p>
          <a:p>
            <a:pPr marL="685800" lvl="1" indent="-228600">
              <a:buFont typeface="+mj-lt"/>
              <a:buAutoNum type="arabicPeriod"/>
            </a:pPr>
            <a:r>
              <a:rPr lang="en-US" baseline="0" dirty="0"/>
              <a:t>A widget definition (aka, the html)</a:t>
            </a:r>
          </a:p>
          <a:p>
            <a:pPr marL="685800" lvl="1" indent="-228600">
              <a:buFont typeface="+mj-lt"/>
              <a:buAutoNum type="arabicPeriod"/>
            </a:pPr>
            <a:r>
              <a:rPr lang="en-US" baseline="0" dirty="0"/>
              <a:t>A widget chrome (default or custom)</a:t>
            </a:r>
          </a:p>
        </p:txBody>
      </p:sp>
      <p:sp>
        <p:nvSpPr>
          <p:cNvPr id="4" name="Slide Number Placeholder 3"/>
          <p:cNvSpPr>
            <a:spLocks noGrp="1"/>
          </p:cNvSpPr>
          <p:nvPr>
            <p:ph type="sldNum" sz="quarter" idx="10"/>
          </p:nvPr>
        </p:nvSpPr>
        <p:spPr/>
        <p:txBody>
          <a:bodyPr/>
          <a:lstStyle/>
          <a:p>
            <a:fld id="{961E29FC-A785-1D40-BBA7-278D4149D253}" type="slidenum">
              <a:rPr lang="en-US" smtClean="0"/>
              <a:t>9</a:t>
            </a:fld>
            <a:endParaRPr lang="en-US"/>
          </a:p>
        </p:txBody>
      </p:sp>
    </p:spTree>
    <p:extLst>
      <p:ext uri="{BB962C8B-B14F-4D97-AF65-F5344CB8AC3E}">
        <p14:creationId xmlns:p14="http://schemas.microsoft.com/office/powerpoint/2010/main" val="99881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widget</a:t>
            </a:r>
            <a:r>
              <a:rPr lang="en-US" baseline="0" dirty="0"/>
              <a:t> is:</a:t>
            </a:r>
          </a:p>
          <a:p>
            <a:endParaRPr lang="en-US" baseline="0" dirty="0"/>
          </a:p>
          <a:p>
            <a:pPr marL="171450" indent="-171450">
              <a:buFont typeface="Arial"/>
              <a:buChar char="•"/>
            </a:pPr>
            <a:r>
              <a:rPr lang="en-US" baseline="0" dirty="0"/>
              <a:t>An HTML5 document</a:t>
            </a:r>
          </a:p>
          <a:p>
            <a:pPr marL="171450" indent="-171450">
              <a:buFont typeface="Arial"/>
              <a:buChar char="•"/>
            </a:pPr>
            <a:r>
              <a:rPr lang="en-US" baseline="0" dirty="0"/>
              <a:t>Needs to be XML compliant (for the XML parser in CXP</a:t>
            </a:r>
            <a:r>
              <a:rPr lang="en-US" baseline="0" dirty="0" smtClean="0"/>
              <a:t>…) </a:t>
            </a:r>
            <a:r>
              <a:rPr lang="mr-IN" baseline="0" dirty="0" smtClean="0"/>
              <a:t>–</a:t>
            </a:r>
            <a:r>
              <a:rPr lang="en-US" baseline="0" dirty="0" smtClean="0"/>
              <a:t> WELL FORMED CODE</a:t>
            </a:r>
            <a:endParaRPr lang="en-US" baseline="0" dirty="0"/>
          </a:p>
          <a:p>
            <a:pPr marL="171450" indent="-171450">
              <a:buFont typeface="Arial"/>
              <a:buChar char="•"/>
            </a:pPr>
            <a:r>
              <a:rPr lang="en-US" baseline="0" dirty="0"/>
              <a:t>The “</a:t>
            </a:r>
            <a:r>
              <a:rPr lang="en-US" baseline="0" dirty="0" err="1"/>
              <a:t>g:namespace</a:t>
            </a:r>
            <a:r>
              <a:rPr lang="en-US" baseline="0" dirty="0"/>
              <a:t>” provides us with extra HTML tags enabling things like server-side rendering</a:t>
            </a:r>
          </a:p>
        </p:txBody>
      </p:sp>
      <p:sp>
        <p:nvSpPr>
          <p:cNvPr id="4" name="Slide Number Placeholder 3"/>
          <p:cNvSpPr>
            <a:spLocks noGrp="1"/>
          </p:cNvSpPr>
          <p:nvPr>
            <p:ph type="sldNum" sz="quarter" idx="10"/>
          </p:nvPr>
        </p:nvSpPr>
        <p:spPr/>
        <p:txBody>
          <a:bodyPr/>
          <a:lstStyle/>
          <a:p>
            <a:fld id="{961E29FC-A785-1D40-BBA7-278D4149D253}" type="slidenum">
              <a:rPr lang="en-US" smtClean="0"/>
              <a:t>10</a:t>
            </a:fld>
            <a:endParaRPr lang="en-US"/>
          </a:p>
        </p:txBody>
      </p:sp>
    </p:spTree>
    <p:extLst>
      <p:ext uri="{BB962C8B-B14F-4D97-AF65-F5344CB8AC3E}">
        <p14:creationId xmlns:p14="http://schemas.microsoft.com/office/powerpoint/2010/main" val="3439829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mailto:request@backbase.com" TargetMode="External"/><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hyperlink" Target="http://www.backbase.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88000"/>
            <a:extLst>
              <a:ext uri="{28A0092B-C50C-407E-A947-70E740481C1C}">
                <a14:useLocalDpi xmlns:a14="http://schemas.microsoft.com/office/drawing/2010/main" val="0"/>
              </a:ext>
            </a:extLst>
          </a:blip>
          <a:srcRect/>
          <a:stretch>
            <a:fillRect/>
          </a:stretch>
        </p:blipFill>
        <p:spPr bwMode="auto">
          <a:xfrm>
            <a:off x="0" y="0"/>
            <a:ext cx="9153525" cy="6884988"/>
          </a:xfrm>
          <a:prstGeom prst="rect">
            <a:avLst/>
          </a:prstGeom>
          <a:noFill/>
          <a:ln>
            <a:noFill/>
          </a:ln>
          <a:extLst>
            <a:ext uri="{909E8E84-426E-40DD-AFC4-6F175D3DCCD1}">
              <a14:hiddenFill xmlns:a14="http://schemas.microsoft.com/office/drawing/2010/main">
                <a:solidFill>
                  <a:srgbClr val="FFFFFF">
                    <a:alpha val="8784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9525" y="-1588"/>
            <a:ext cx="9163050" cy="2278063"/>
          </a:xfrm>
          <a:prstGeom prst="rect">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900" b="1">
              <a:solidFill>
                <a:schemeClr val="bg1"/>
              </a:solidFill>
              <a:latin typeface="Roboto Light" charset="0"/>
            </a:endParaRPr>
          </a:p>
        </p:txBody>
      </p:sp>
      <p:pic>
        <p:nvPicPr>
          <p:cNvPr id="6"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Devices---Dec2014.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49388" y="2852738"/>
            <a:ext cx="6245225"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3"/>
          <p:cNvSpPr>
            <a:spLocks noGrp="1"/>
          </p:cNvSpPr>
          <p:nvPr>
            <p:ph type="body" sz="quarter" idx="1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a:t>Click to edit Master text styles</a:t>
            </a:r>
          </a:p>
        </p:txBody>
      </p:sp>
      <p:sp>
        <p:nvSpPr>
          <p:cNvPr id="15" name="Text Placeholder 11"/>
          <p:cNvSpPr>
            <a:spLocks noGrp="1"/>
          </p:cNvSpPr>
          <p:nvPr>
            <p:ph type="body" sz="quarter" idx="10"/>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a:t>Click to edit Master text styles</a:t>
            </a:r>
          </a:p>
        </p:txBody>
      </p:sp>
    </p:spTree>
    <p:extLst>
      <p:ext uri="{BB962C8B-B14F-4D97-AF65-F5344CB8AC3E}">
        <p14:creationId xmlns:p14="http://schemas.microsoft.com/office/powerpoint/2010/main" val="129012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7" name="Rectangle 6"/>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17" name="Content Placeholder 16"/>
          <p:cNvSpPr>
            <a:spLocks noGrp="1"/>
          </p:cNvSpPr>
          <p:nvPr>
            <p:ph sz="quarter" idx="15"/>
          </p:nvPr>
        </p:nvSpPr>
        <p:spPr>
          <a:xfrm>
            <a:off x="357188" y="1109664"/>
            <a:ext cx="3998788"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0" name="Content Placeholder 16"/>
          <p:cNvSpPr>
            <a:spLocks noGrp="1"/>
          </p:cNvSpPr>
          <p:nvPr>
            <p:ph sz="quarter" idx="16"/>
          </p:nvPr>
        </p:nvSpPr>
        <p:spPr>
          <a:xfrm>
            <a:off x="4788024" y="1109664"/>
            <a:ext cx="3998788"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1" name="Slide Number Placeholder 5"/>
          <p:cNvSpPr>
            <a:spLocks noGrp="1"/>
          </p:cNvSpPr>
          <p:nvPr>
            <p:ph type="sldNum" sz="quarter" idx="17"/>
          </p:nvPr>
        </p:nvSpPr>
        <p:spPr/>
        <p:txBody>
          <a:bodyPr/>
          <a:lstStyle>
            <a:lvl1pPr>
              <a:defRPr/>
            </a:lvl1pPr>
          </a:lstStyle>
          <a:p>
            <a:fld id="{E04FB854-93A7-1840-8DAA-424CB6940D79}" type="slidenum">
              <a:rPr lang="en-US" altLang="en-US"/>
              <a:pPr/>
              <a:t>‹#›</a:t>
            </a:fld>
            <a:endParaRPr lang="en-US" altLang="en-US"/>
          </a:p>
        </p:txBody>
      </p:sp>
    </p:spTree>
    <p:extLst>
      <p:ext uri="{BB962C8B-B14F-4D97-AF65-F5344CB8AC3E}">
        <p14:creationId xmlns:p14="http://schemas.microsoft.com/office/powerpoint/2010/main" val="191085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8" name="Rectangle 7"/>
          <p:cNvSpPr/>
          <p:nvPr userDrawn="1"/>
        </p:nvSpPr>
        <p:spPr>
          <a:xfrm rot="10800000" flipV="1">
            <a:off x="0" y="5260975"/>
            <a:ext cx="9144000" cy="1614488"/>
          </a:xfrm>
          <a:prstGeom prst="rect">
            <a:avLst/>
          </a:prstGeom>
          <a:solidFill>
            <a:schemeClr val="tx1">
              <a:lumMod val="25000"/>
              <a:lumOff val="75000"/>
            </a:schemeClr>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sp>
        <p:nvSpPr>
          <p:cNvPr id="10"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12" name="Rectangle 11"/>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1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15"/>
          </p:nvPr>
        </p:nvSpPr>
        <p:spPr>
          <a:xfrm>
            <a:off x="3635896" y="1684338"/>
            <a:ext cx="5254104" cy="3257550"/>
          </a:xfrm>
          <a:prstGeom prst="rect">
            <a:avLst/>
          </a:prstGeom>
        </p:spPr>
        <p:txBody>
          <a:bodyPr vert="horz"/>
          <a:lstStyle>
            <a:lvl1pPr marL="0" indent="0">
              <a:buNone/>
              <a:defRPr sz="1800">
                <a:solidFill>
                  <a:srgbClr val="675B53"/>
                </a:solidFill>
                <a:latin typeface="Roboto Light"/>
                <a:cs typeface="Roboto Light"/>
              </a:defRPr>
            </a:lvl1pPr>
          </a:lstStyle>
          <a:p>
            <a:pPr lvl="0"/>
            <a:r>
              <a:rPr lang="en-US" noProof="0"/>
              <a:t>Drag picture to placeholder or click icon to add</a:t>
            </a:r>
            <a:endParaRPr lang="en-US" noProof="0" dirty="0"/>
          </a:p>
        </p:txBody>
      </p:sp>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3" name="Text Placeholder 2"/>
          <p:cNvSpPr>
            <a:spLocks noGrp="1"/>
          </p:cNvSpPr>
          <p:nvPr>
            <p:ph type="body" sz="quarter" idx="14"/>
          </p:nvPr>
        </p:nvSpPr>
        <p:spPr>
          <a:xfrm>
            <a:off x="395536" y="1684338"/>
            <a:ext cx="2952750" cy="3257550"/>
          </a:xfrm>
          <a:prstGeom prst="rect">
            <a:avLst/>
          </a:prstGeom>
        </p:spPr>
        <p:txBody>
          <a:bodyPr vert="horz"/>
          <a:lstStyle>
            <a:lvl1pPr marL="0" indent="0">
              <a:buNone/>
              <a:defRPr sz="1200">
                <a:solidFill>
                  <a:schemeClr val="tx1">
                    <a:lumMod val="75000"/>
                    <a:lumOff val="25000"/>
                  </a:schemeClr>
                </a:solidFill>
                <a:latin typeface="Roboto Light"/>
                <a:cs typeface="Roboto Ligh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8" name="Picture Placeholder 6"/>
          <p:cNvSpPr>
            <a:spLocks noGrp="1"/>
          </p:cNvSpPr>
          <p:nvPr>
            <p:ph type="pic" sz="quarter" idx="16"/>
          </p:nvPr>
        </p:nvSpPr>
        <p:spPr>
          <a:xfrm>
            <a:off x="395536" y="1012478"/>
            <a:ext cx="2952750" cy="463897"/>
          </a:xfrm>
          <a:prstGeom prst="rect">
            <a:avLst/>
          </a:prstGeom>
        </p:spPr>
        <p:txBody>
          <a:bodyPr vert="horz"/>
          <a:lstStyle>
            <a:lvl1pPr marL="0" indent="0">
              <a:buNone/>
              <a:defRPr sz="1800" baseline="0">
                <a:solidFill>
                  <a:srgbClr val="675B53"/>
                </a:solidFill>
                <a:latin typeface="Roboto Light"/>
                <a:cs typeface="Roboto Light"/>
              </a:defRPr>
            </a:lvl1pPr>
          </a:lstStyle>
          <a:p>
            <a:pPr lvl="0"/>
            <a:r>
              <a:rPr lang="en-US" noProof="0"/>
              <a:t>Drag picture to placeholder or click icon to add</a:t>
            </a:r>
            <a:endParaRPr lang="en-US" noProof="0" dirty="0"/>
          </a:p>
        </p:txBody>
      </p:sp>
      <p:sp>
        <p:nvSpPr>
          <p:cNvPr id="29" name="Text Placeholder 2"/>
          <p:cNvSpPr>
            <a:spLocks noGrp="1"/>
          </p:cNvSpPr>
          <p:nvPr>
            <p:ph type="body" sz="quarter" idx="17"/>
          </p:nvPr>
        </p:nvSpPr>
        <p:spPr>
          <a:xfrm>
            <a:off x="395536" y="5445224"/>
            <a:ext cx="8494464" cy="1297920"/>
          </a:xfrm>
          <a:prstGeom prst="rect">
            <a:avLst/>
          </a:prstGeom>
        </p:spPr>
        <p:txBody>
          <a:bodyPr vert="horz"/>
          <a:lstStyle>
            <a:lvl1pPr marL="285750" indent="-285750">
              <a:lnSpc>
                <a:spcPct val="140000"/>
              </a:lnSpc>
              <a:buFont typeface="Wingdings" charset="2"/>
              <a:buChar char="§"/>
              <a:defRPr sz="1600" baseline="0">
                <a:solidFill>
                  <a:schemeClr val="tx1">
                    <a:lumMod val="75000"/>
                    <a:lumOff val="25000"/>
                  </a:schemeClr>
                </a:solidFill>
                <a:latin typeface="Roboto Light"/>
                <a:cs typeface="Roboto Ligh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a:p>
            <a:pPr lvl="1"/>
            <a:r>
              <a:rPr lang="en-US"/>
              <a:t>Second level</a:t>
            </a:r>
          </a:p>
          <a:p>
            <a:pPr lvl="2"/>
            <a:r>
              <a:rPr lang="en-US"/>
              <a:t>Third level</a:t>
            </a:r>
          </a:p>
        </p:txBody>
      </p:sp>
      <p:sp>
        <p:nvSpPr>
          <p:cNvPr id="14" name="Slide Number Placeholder 5"/>
          <p:cNvSpPr>
            <a:spLocks noGrp="1"/>
          </p:cNvSpPr>
          <p:nvPr>
            <p:ph type="sldNum" sz="quarter" idx="18"/>
          </p:nvPr>
        </p:nvSpPr>
        <p:spPr/>
        <p:txBody>
          <a:bodyPr/>
          <a:lstStyle>
            <a:lvl1pPr>
              <a:defRPr/>
            </a:lvl1pPr>
          </a:lstStyle>
          <a:p>
            <a:fld id="{66FD10DB-07D5-164B-BB4F-676FAB8EFF4E}" type="slidenum">
              <a:rPr lang="en-US" altLang="en-US"/>
              <a:pPr/>
              <a:t>‹#›</a:t>
            </a:fld>
            <a:endParaRPr lang="en-US" altLang="en-US"/>
          </a:p>
        </p:txBody>
      </p:sp>
    </p:spTree>
    <p:extLst>
      <p:ext uri="{BB962C8B-B14F-4D97-AF65-F5344CB8AC3E}">
        <p14:creationId xmlns:p14="http://schemas.microsoft.com/office/powerpoint/2010/main" val="1312994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7"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10" name="Rectangle 9"/>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1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11" name="Picture Placeholder 10"/>
          <p:cNvSpPr>
            <a:spLocks noGrp="1"/>
          </p:cNvSpPr>
          <p:nvPr>
            <p:ph type="pic" sz="quarter" idx="1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r>
              <a:rPr lang="en-US" noProof="0"/>
              <a:t>Drag picture to placeholder or click icon to add</a:t>
            </a:r>
            <a:endParaRPr lang="en-US" noProof="0" dirty="0"/>
          </a:p>
        </p:txBody>
      </p:sp>
      <p:sp>
        <p:nvSpPr>
          <p:cNvPr id="15" name="Text Placeholder 14"/>
          <p:cNvSpPr>
            <a:spLocks noGrp="1"/>
          </p:cNvSpPr>
          <p:nvPr>
            <p:ph type="body" sz="quarter" idx="14"/>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7" name="Content Placeholder 16"/>
          <p:cNvSpPr>
            <a:spLocks noGrp="1"/>
          </p:cNvSpPr>
          <p:nvPr>
            <p:ph sz="quarter" idx="15"/>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21" name="Content Placeholder 16"/>
          <p:cNvSpPr>
            <a:spLocks noGrp="1"/>
          </p:cNvSpPr>
          <p:nvPr>
            <p:ph sz="quarter" idx="16"/>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3" name="Slide Number Placeholder 5"/>
          <p:cNvSpPr>
            <a:spLocks noGrp="1"/>
          </p:cNvSpPr>
          <p:nvPr>
            <p:ph type="sldNum" sz="quarter" idx="17"/>
          </p:nvPr>
        </p:nvSpPr>
        <p:spPr/>
        <p:txBody>
          <a:bodyPr/>
          <a:lstStyle>
            <a:lvl1pPr>
              <a:defRPr/>
            </a:lvl1pPr>
          </a:lstStyle>
          <a:p>
            <a:fld id="{ABF66CF5-82C6-7341-8AB4-3D24910E47F0}" type="slidenum">
              <a:rPr lang="en-US" altLang="en-US"/>
              <a:pPr/>
              <a:t>‹#›</a:t>
            </a:fld>
            <a:endParaRPr lang="en-US" altLang="en-US"/>
          </a:p>
        </p:txBody>
      </p:sp>
    </p:spTree>
    <p:extLst>
      <p:ext uri="{BB962C8B-B14F-4D97-AF65-F5344CB8AC3E}">
        <p14:creationId xmlns:p14="http://schemas.microsoft.com/office/powerpoint/2010/main" val="1140384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5" name="Rectangle 4"/>
          <p:cNvSpPr/>
          <p:nvPr userDrawn="1"/>
        </p:nvSpPr>
        <p:spPr>
          <a:xfrm>
            <a:off x="5795963" y="650875"/>
            <a:ext cx="3348037" cy="6207125"/>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8" name="Rectangle 7"/>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10"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Click to insert an image</a:t>
            </a:r>
          </a:p>
        </p:txBody>
      </p:sp>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2" name="Text Placeholder 14"/>
          <p:cNvSpPr>
            <a:spLocks noGrp="1"/>
          </p:cNvSpPr>
          <p:nvPr>
            <p:ph type="body" sz="quarter" idx="14"/>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3" name="Slide Number Placeholder 5"/>
          <p:cNvSpPr>
            <a:spLocks noGrp="1"/>
          </p:cNvSpPr>
          <p:nvPr>
            <p:ph type="sldNum" sz="quarter" idx="15"/>
          </p:nvPr>
        </p:nvSpPr>
        <p:spPr/>
        <p:txBody>
          <a:bodyPr/>
          <a:lstStyle>
            <a:lvl1pPr>
              <a:defRPr/>
            </a:lvl1pPr>
          </a:lstStyle>
          <a:p>
            <a:fld id="{39B9CCE9-B8E5-A74C-B5CD-6CFED92971FC}" type="slidenum">
              <a:rPr lang="en-US" altLang="en-US"/>
              <a:pPr/>
              <a:t>‹#›</a:t>
            </a:fld>
            <a:endParaRPr lang="en-US" altLang="en-US"/>
          </a:p>
        </p:txBody>
      </p:sp>
    </p:spTree>
    <p:extLst>
      <p:ext uri="{BB962C8B-B14F-4D97-AF65-F5344CB8AC3E}">
        <p14:creationId xmlns:p14="http://schemas.microsoft.com/office/powerpoint/2010/main" val="176379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7" name="Rectangle 6"/>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8"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63" y="2708275"/>
            <a:ext cx="4649787"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21" name="Text Placeholder 14"/>
          <p:cNvSpPr>
            <a:spLocks noGrp="1"/>
          </p:cNvSpPr>
          <p:nvPr>
            <p:ph type="body" sz="quarter" idx="14"/>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2" name="Slide Number Placeholder 5"/>
          <p:cNvSpPr>
            <a:spLocks noGrp="1"/>
          </p:cNvSpPr>
          <p:nvPr>
            <p:ph type="sldNum" sz="quarter" idx="15"/>
          </p:nvPr>
        </p:nvSpPr>
        <p:spPr/>
        <p:txBody>
          <a:bodyPr/>
          <a:lstStyle>
            <a:lvl1pPr>
              <a:defRPr/>
            </a:lvl1pPr>
          </a:lstStyle>
          <a:p>
            <a:fld id="{5590C6B7-9A90-7D49-A9AF-820CD7A5D1D7}" type="slidenum">
              <a:rPr lang="en-US" altLang="en-US"/>
              <a:pPr/>
              <a:t>‹#›</a:t>
            </a:fld>
            <a:endParaRPr lang="en-US" altLang="en-US"/>
          </a:p>
        </p:txBody>
      </p:sp>
    </p:spTree>
    <p:extLst>
      <p:ext uri="{BB962C8B-B14F-4D97-AF65-F5344CB8AC3E}">
        <p14:creationId xmlns:p14="http://schemas.microsoft.com/office/powerpoint/2010/main" val="2059344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8" name="Rectangle 7"/>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10"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2819400"/>
            <a:ext cx="4557712"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21" name="Text Placeholder 14"/>
          <p:cNvSpPr>
            <a:spLocks noGrp="1"/>
          </p:cNvSpPr>
          <p:nvPr>
            <p:ph type="body" sz="quarter" idx="14"/>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22" name="Text Placeholder 14"/>
          <p:cNvSpPr>
            <a:spLocks noGrp="1"/>
          </p:cNvSpPr>
          <p:nvPr>
            <p:ph type="body" sz="quarter" idx="15"/>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2" name="Slide Number Placeholder 5"/>
          <p:cNvSpPr>
            <a:spLocks noGrp="1"/>
          </p:cNvSpPr>
          <p:nvPr>
            <p:ph type="sldNum" sz="quarter" idx="16"/>
          </p:nvPr>
        </p:nvSpPr>
        <p:spPr/>
        <p:txBody>
          <a:bodyPr/>
          <a:lstStyle>
            <a:lvl1pPr>
              <a:defRPr/>
            </a:lvl1pPr>
          </a:lstStyle>
          <a:p>
            <a:fld id="{756DC9DC-2A8E-B740-8A79-66413E215DF1}" type="slidenum">
              <a:rPr lang="en-US" altLang="en-US"/>
              <a:pPr/>
              <a:t>‹#›</a:t>
            </a:fld>
            <a:endParaRPr lang="en-US" altLang="en-US"/>
          </a:p>
        </p:txBody>
      </p:sp>
    </p:spTree>
    <p:extLst>
      <p:ext uri="{BB962C8B-B14F-4D97-AF65-F5344CB8AC3E}">
        <p14:creationId xmlns:p14="http://schemas.microsoft.com/office/powerpoint/2010/main" val="1582152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8" name="Rectangle 7"/>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10"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9738" y="2819400"/>
            <a:ext cx="4557712"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21" name="Text Placeholder 14"/>
          <p:cNvSpPr>
            <a:spLocks noGrp="1"/>
          </p:cNvSpPr>
          <p:nvPr>
            <p:ph type="body" sz="quarter" idx="14"/>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22" name="Text Placeholder 14"/>
          <p:cNvSpPr>
            <a:spLocks noGrp="1"/>
          </p:cNvSpPr>
          <p:nvPr>
            <p:ph type="body" sz="quarter" idx="15"/>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3" name="Slide Number Placeholder 5"/>
          <p:cNvSpPr>
            <a:spLocks noGrp="1"/>
          </p:cNvSpPr>
          <p:nvPr>
            <p:ph type="sldNum" sz="quarter" idx="16"/>
          </p:nvPr>
        </p:nvSpPr>
        <p:spPr/>
        <p:txBody>
          <a:bodyPr/>
          <a:lstStyle>
            <a:lvl1pPr>
              <a:defRPr/>
            </a:lvl1pPr>
          </a:lstStyle>
          <a:p>
            <a:fld id="{D746E1F8-D3D1-6145-95DF-74AC4C18396A}" type="slidenum">
              <a:rPr lang="en-US" altLang="en-US"/>
              <a:pPr/>
              <a:t>‹#›</a:t>
            </a:fld>
            <a:endParaRPr lang="en-US" altLang="en-US"/>
          </a:p>
        </p:txBody>
      </p:sp>
    </p:spTree>
    <p:extLst>
      <p:ext uri="{BB962C8B-B14F-4D97-AF65-F5344CB8AC3E}">
        <p14:creationId xmlns:p14="http://schemas.microsoft.com/office/powerpoint/2010/main" val="738647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6" name="Rectangle 5"/>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7"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4075" y="1738313"/>
            <a:ext cx="51435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0" name="Slide Number Placeholder 5"/>
          <p:cNvSpPr>
            <a:spLocks noGrp="1"/>
          </p:cNvSpPr>
          <p:nvPr>
            <p:ph type="sldNum" sz="quarter" idx="14"/>
          </p:nvPr>
        </p:nvSpPr>
        <p:spPr/>
        <p:txBody>
          <a:bodyPr/>
          <a:lstStyle>
            <a:lvl1pPr>
              <a:defRPr/>
            </a:lvl1pPr>
          </a:lstStyle>
          <a:p>
            <a:fld id="{A4406202-DBB7-FF4E-B8F5-857C13DD1B08}" type="slidenum">
              <a:rPr lang="en-US" altLang="en-US"/>
              <a:pPr/>
              <a:t>‹#›</a:t>
            </a:fld>
            <a:endParaRPr lang="en-US" altLang="en-US"/>
          </a:p>
        </p:txBody>
      </p:sp>
    </p:spTree>
    <p:extLst>
      <p:ext uri="{BB962C8B-B14F-4D97-AF65-F5344CB8AC3E}">
        <p14:creationId xmlns:p14="http://schemas.microsoft.com/office/powerpoint/2010/main" val="772970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6" name="Rectangle 5"/>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a:grpSpLocks/>
          </p:cNvGrpSpPr>
          <p:nvPr userDrawn="1"/>
        </p:nvGrpSpPr>
        <p:grpSpPr bwMode="auto">
          <a:xfrm>
            <a:off x="7889875" y="755650"/>
            <a:ext cx="906463" cy="107473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11" name="Picture 10" descr="ey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0546" y="2087134"/>
              <a:ext cx="574806" cy="30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2" name="Content Placeholder 16"/>
          <p:cNvSpPr>
            <a:spLocks noGrp="1"/>
          </p:cNvSpPr>
          <p:nvPr>
            <p:ph sz="quarter" idx="16"/>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3" name="Slide Number Placeholder 2"/>
          <p:cNvSpPr>
            <a:spLocks noGrp="1"/>
          </p:cNvSpPr>
          <p:nvPr>
            <p:ph type="sldNum" sz="quarter" idx="17"/>
          </p:nvPr>
        </p:nvSpPr>
        <p:spPr/>
        <p:txBody>
          <a:bodyPr/>
          <a:lstStyle>
            <a:lvl1pPr>
              <a:defRPr/>
            </a:lvl1pPr>
          </a:lstStyle>
          <a:p>
            <a:fld id="{134EBFB6-8B5A-3F40-A645-58CFA568337A}" type="slidenum">
              <a:rPr lang="en-US" altLang="en-US"/>
              <a:pPr/>
              <a:t>‹#›</a:t>
            </a:fld>
            <a:endParaRPr lang="en-US" altLang="en-US"/>
          </a:p>
        </p:txBody>
      </p:sp>
    </p:spTree>
    <p:extLst>
      <p:ext uri="{BB962C8B-B14F-4D97-AF65-F5344CB8AC3E}">
        <p14:creationId xmlns:p14="http://schemas.microsoft.com/office/powerpoint/2010/main" val="94307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FFFF"/>
                </a:solidFill>
                <a:latin typeface="Roboto Light" charset="0"/>
              </a:rPr>
              <a:t>Customer Experience Solutions. Delivered.</a:t>
            </a:r>
          </a:p>
        </p:txBody>
      </p:sp>
      <p:sp>
        <p:nvSpPr>
          <p:cNvPr id="6" name="Rectangle 5"/>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a:grpSpLocks/>
          </p:cNvGrpSpPr>
          <p:nvPr userDrawn="1"/>
        </p:nvGrpSpPr>
        <p:grpSpPr bwMode="auto">
          <a:xfrm>
            <a:off x="7889875" y="755650"/>
            <a:ext cx="906463" cy="107473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536" y="1967632"/>
              <a:ext cx="504944" cy="50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2" name="Content Placeholder 16"/>
          <p:cNvSpPr>
            <a:spLocks noGrp="1"/>
          </p:cNvSpPr>
          <p:nvPr>
            <p:ph sz="quarter" idx="16"/>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3" name="Slide Number Placeholder 2"/>
          <p:cNvSpPr>
            <a:spLocks noGrp="1"/>
          </p:cNvSpPr>
          <p:nvPr>
            <p:ph type="sldNum" sz="quarter" idx="17"/>
          </p:nvPr>
        </p:nvSpPr>
        <p:spPr/>
        <p:txBody>
          <a:bodyPr/>
          <a:lstStyle>
            <a:lvl1pPr>
              <a:defRPr/>
            </a:lvl1pPr>
          </a:lstStyle>
          <a:p>
            <a:fld id="{D18C3DE5-CF7C-B644-943E-AD657F7EDD2D}" type="slidenum">
              <a:rPr lang="en-US" altLang="en-US"/>
              <a:pPr/>
              <a:t>‹#›</a:t>
            </a:fld>
            <a:endParaRPr lang="en-US" altLang="en-US"/>
          </a:p>
        </p:txBody>
      </p:sp>
    </p:spTree>
    <p:extLst>
      <p:ext uri="{BB962C8B-B14F-4D97-AF65-F5344CB8AC3E}">
        <p14:creationId xmlns:p14="http://schemas.microsoft.com/office/powerpoint/2010/main" val="51245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l="6421" t="24820" r="6421"/>
          <a:stretch>
            <a:fillRect/>
          </a:stretch>
        </p:blipFill>
        <p:spPr bwMode="auto">
          <a:xfrm>
            <a:off x="-9525" y="2276475"/>
            <a:ext cx="916305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9525" y="-1588"/>
            <a:ext cx="9163050" cy="2278063"/>
          </a:xfrm>
          <a:prstGeom prst="rect">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900" b="1">
              <a:solidFill>
                <a:schemeClr val="bg1"/>
              </a:solidFill>
              <a:latin typeface="Roboto Light"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a:t>Click to edit Master text styles</a:t>
            </a:r>
          </a:p>
        </p:txBody>
      </p:sp>
      <p:sp>
        <p:nvSpPr>
          <p:cNvPr id="13" name="Text Placeholder 13"/>
          <p:cNvSpPr>
            <a:spLocks noGrp="1"/>
          </p:cNvSpPr>
          <p:nvPr>
            <p:ph type="body" sz="quarter" idx="1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a:t>Click to edit Master text styles</a:t>
            </a:r>
          </a:p>
        </p:txBody>
      </p:sp>
    </p:spTree>
    <p:extLst>
      <p:ext uri="{BB962C8B-B14F-4D97-AF65-F5344CB8AC3E}">
        <p14:creationId xmlns:p14="http://schemas.microsoft.com/office/powerpoint/2010/main" val="690367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3" name="Rectangle 2"/>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p:nvPr>
        </p:nvSpPr>
        <p:spPr>
          <a:xfrm>
            <a:off x="331867" y="1927225"/>
            <a:ext cx="8343821" cy="1201738"/>
          </a:xfrm>
          <a:prstGeom prst="rect">
            <a:avLst/>
          </a:prstGeom>
        </p:spPr>
        <p:txBody>
          <a:bodyPr vert="horz"/>
          <a:lstStyle>
            <a:lvl1pPr marL="0" indent="0" algn="ctr">
              <a:buNone/>
              <a:defRPr sz="7200">
                <a:solidFill>
                  <a:srgbClr val="ECEAE8"/>
                </a:solidFill>
                <a:latin typeface="Roboto Light"/>
                <a:cs typeface="Roboto Light"/>
              </a:defRPr>
            </a:lvl1pPr>
          </a:lstStyle>
          <a:p>
            <a:pPr lvl="0"/>
            <a:r>
              <a:rPr lang="en-US"/>
              <a:t>Click to edit Master text styles</a:t>
            </a:r>
          </a:p>
        </p:txBody>
      </p:sp>
      <p:sp>
        <p:nvSpPr>
          <p:cNvPr id="5" name="Slide Number Placeholder 5"/>
          <p:cNvSpPr>
            <a:spLocks noGrp="1"/>
          </p:cNvSpPr>
          <p:nvPr>
            <p:ph type="sldNum" sz="quarter" idx="11"/>
          </p:nvPr>
        </p:nvSpPr>
        <p:spPr/>
        <p:txBody>
          <a:bodyPr/>
          <a:lstStyle>
            <a:lvl1pPr>
              <a:defRPr/>
            </a:lvl1pPr>
          </a:lstStyle>
          <a:p>
            <a:fld id="{B4A0972C-C3DE-304F-B7D6-A53F0FAB1482}" type="slidenum">
              <a:rPr lang="en-US" altLang="en-US"/>
              <a:pPr/>
              <a:t>‹#›</a:t>
            </a:fld>
            <a:endParaRPr lang="en-US" altLang="en-US"/>
          </a:p>
        </p:txBody>
      </p:sp>
    </p:spTree>
    <p:extLst>
      <p:ext uri="{BB962C8B-B14F-4D97-AF65-F5344CB8AC3E}">
        <p14:creationId xmlns:p14="http://schemas.microsoft.com/office/powerpoint/2010/main" val="10901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3" name="Rectangle 2"/>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p:nvPr>
        </p:nvSpPr>
        <p:spPr>
          <a:xfrm>
            <a:off x="331867" y="1927225"/>
            <a:ext cx="8343821" cy="1201738"/>
          </a:xfrm>
          <a:prstGeom prst="rect">
            <a:avLst/>
          </a:prstGeom>
        </p:spPr>
        <p:txBody>
          <a:bodyPr vert="horz"/>
          <a:lstStyle>
            <a:lvl1pPr marL="0" indent="0" algn="ctr">
              <a:buNone/>
              <a:defRPr sz="7200">
                <a:solidFill>
                  <a:srgbClr val="ECEAE8"/>
                </a:solidFill>
                <a:latin typeface="Roboto Light"/>
                <a:cs typeface="Roboto Light"/>
              </a:defRPr>
            </a:lvl1pPr>
          </a:lstStyle>
          <a:p>
            <a:pPr lvl="0"/>
            <a:r>
              <a:rPr lang="en-US"/>
              <a:t>Click to edit Master text styles</a:t>
            </a:r>
          </a:p>
        </p:txBody>
      </p:sp>
      <p:sp>
        <p:nvSpPr>
          <p:cNvPr id="5" name="Slide Number Placeholder 5"/>
          <p:cNvSpPr>
            <a:spLocks noGrp="1"/>
          </p:cNvSpPr>
          <p:nvPr>
            <p:ph type="sldNum" sz="quarter" idx="11"/>
          </p:nvPr>
        </p:nvSpPr>
        <p:spPr/>
        <p:txBody>
          <a:bodyPr/>
          <a:lstStyle>
            <a:lvl1pPr>
              <a:defRPr/>
            </a:lvl1pPr>
          </a:lstStyle>
          <a:p>
            <a:fld id="{CEA18A98-ADAE-A64D-89A7-ED58475968D7}" type="slidenum">
              <a:rPr lang="en-US" altLang="en-US"/>
              <a:pPr/>
              <a:t>‹#›</a:t>
            </a:fld>
            <a:endParaRPr lang="en-US" altLang="en-US"/>
          </a:p>
        </p:txBody>
      </p:sp>
    </p:spTree>
    <p:extLst>
      <p:ext uri="{BB962C8B-B14F-4D97-AF65-F5344CB8AC3E}">
        <p14:creationId xmlns:p14="http://schemas.microsoft.com/office/powerpoint/2010/main" val="1046370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2"/>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sp>
        <p:nvSpPr>
          <p:cNvPr id="5" name="TextBox 4"/>
          <p:cNvSpPr txBox="1">
            <a:spLocks noChangeArrowheads="1"/>
          </p:cNvSpPr>
          <p:nvPr userDrawn="1"/>
        </p:nvSpPr>
        <p:spPr bwMode="auto">
          <a:xfrm>
            <a:off x="547688" y="5651500"/>
            <a:ext cx="3479800" cy="80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defRPr/>
            </a:pPr>
            <a:r>
              <a:rPr lang="en-US" sz="2300">
                <a:solidFill>
                  <a:srgbClr val="A2968A"/>
                </a:solidFill>
                <a:latin typeface="Roboto Light" charset="0"/>
                <a:cs typeface="Roboto Light" charset="0"/>
                <a:hlinkClick r:id="rId2"/>
              </a:rPr>
              <a:t>www.backbase.com</a:t>
            </a:r>
            <a:endParaRPr lang="en-US" sz="2300">
              <a:solidFill>
                <a:srgbClr val="A2968A"/>
              </a:solidFill>
              <a:latin typeface="Roboto Light" charset="0"/>
              <a:cs typeface="Roboto Light" charset="0"/>
            </a:endParaRPr>
          </a:p>
          <a:p>
            <a:pPr>
              <a:defRPr/>
            </a:pPr>
            <a:r>
              <a:rPr lang="en-US" sz="2300">
                <a:solidFill>
                  <a:srgbClr val="A2968A"/>
                </a:solidFill>
                <a:latin typeface="Roboto Light" charset="0"/>
                <a:cs typeface="Roboto Light" charset="0"/>
                <a:hlinkClick r:id="rId3"/>
              </a:rPr>
              <a:t>sales-eu@backbase.com</a:t>
            </a:r>
            <a:r>
              <a:rPr lang="en-US" sz="2300">
                <a:solidFill>
                  <a:srgbClr val="A2968A"/>
                </a:solidFill>
                <a:latin typeface="Roboto Light" charset="0"/>
                <a:cs typeface="Roboto Light" charset="0"/>
              </a:rPr>
              <a:t> </a:t>
            </a:r>
          </a:p>
        </p:txBody>
      </p:sp>
      <p:sp>
        <p:nvSpPr>
          <p:cNvPr id="6" name="TextBox 5"/>
          <p:cNvSpPr txBox="1">
            <a:spLocks noChangeArrowheads="1"/>
          </p:cNvSpPr>
          <p:nvPr userDrawn="1"/>
        </p:nvSpPr>
        <p:spPr bwMode="auto">
          <a:xfrm>
            <a:off x="4770438" y="5651500"/>
            <a:ext cx="4048125" cy="80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2300">
                <a:solidFill>
                  <a:srgbClr val="A2968A"/>
                </a:solidFill>
                <a:latin typeface="Roboto Regular" charset="0"/>
                <a:cs typeface="Roboto Regular" charset="0"/>
              </a:rPr>
              <a:t>New </a:t>
            </a:r>
            <a:r>
              <a:rPr lang="en-US" sz="2300">
                <a:solidFill>
                  <a:srgbClr val="9E9088"/>
                </a:solidFill>
                <a:latin typeface="Roboto Regular" charset="0"/>
                <a:cs typeface="Roboto Regular" charset="0"/>
              </a:rPr>
              <a:t>York:</a:t>
            </a:r>
            <a:r>
              <a:rPr lang="en-US" sz="2300">
                <a:solidFill>
                  <a:srgbClr val="A2968A"/>
                </a:solidFill>
                <a:latin typeface="Roboto Regular" charset="0"/>
                <a:cs typeface="Roboto Regular" charset="0"/>
              </a:rPr>
              <a:t> </a:t>
            </a:r>
            <a:r>
              <a:rPr lang="en-US" sz="2300">
                <a:solidFill>
                  <a:srgbClr val="A2968A"/>
                </a:solidFill>
                <a:latin typeface="Roboto Light" charset="0"/>
                <a:cs typeface="Roboto Light" charset="0"/>
              </a:rPr>
              <a:t>+1 646 478 7538</a:t>
            </a:r>
          </a:p>
          <a:p>
            <a:pPr algn="ctr">
              <a:defRPr/>
            </a:pPr>
            <a:r>
              <a:rPr lang="en-US" sz="2300">
                <a:solidFill>
                  <a:srgbClr val="A2968A"/>
                </a:solidFill>
                <a:latin typeface="Roboto Regular" charset="0"/>
                <a:cs typeface="Roboto Regular" charset="0"/>
              </a:rPr>
              <a:t>Amsterdam: </a:t>
            </a:r>
            <a:r>
              <a:rPr lang="en-US" sz="2300">
                <a:solidFill>
                  <a:srgbClr val="A2968A"/>
                </a:solidFill>
                <a:latin typeface="Roboto Light" charset="0"/>
                <a:cs typeface="Roboto Light" charset="0"/>
              </a:rPr>
              <a:t>+31 20 465 8888</a:t>
            </a:r>
          </a:p>
        </p:txBody>
      </p:sp>
      <p:pic>
        <p:nvPicPr>
          <p:cNvPr id="7"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userDrawn="1"/>
        </p:nvSpPr>
        <p:spPr bwMode="auto">
          <a:xfrm>
            <a:off x="357188" y="1927225"/>
            <a:ext cx="84391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7200">
                <a:solidFill>
                  <a:srgbClr val="ECEAE8"/>
                </a:solidFill>
                <a:latin typeface="Roboto Light" charset="0"/>
                <a:cs typeface="Roboto Light" charset="0"/>
              </a:rPr>
              <a:t>Thank you!</a:t>
            </a:r>
          </a:p>
        </p:txBody>
      </p:sp>
      <p:sp>
        <p:nvSpPr>
          <p:cNvPr id="4" name="Text Placeholder 3"/>
          <p:cNvSpPr>
            <a:spLocks noGrp="1"/>
          </p:cNvSpPr>
          <p:nvPr>
            <p:ph type="body" sz="quarter" idx="10"/>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a:t>Click to edit Master text styles</a:t>
            </a:r>
          </a:p>
          <a:p>
            <a:pPr lvl="1"/>
            <a:r>
              <a:rPr lang="en-US"/>
              <a:t>Second level</a:t>
            </a:r>
          </a:p>
        </p:txBody>
      </p:sp>
      <p:sp>
        <p:nvSpPr>
          <p:cNvPr id="9" name="Slide Number Placeholder 5"/>
          <p:cNvSpPr>
            <a:spLocks noGrp="1"/>
          </p:cNvSpPr>
          <p:nvPr>
            <p:ph type="sldNum" sz="quarter" idx="11"/>
          </p:nvPr>
        </p:nvSpPr>
        <p:spPr/>
        <p:txBody>
          <a:bodyPr/>
          <a:lstStyle>
            <a:lvl1pPr>
              <a:defRPr/>
            </a:lvl1pPr>
          </a:lstStyle>
          <a:p>
            <a:fld id="{036D8698-AA32-6D4C-BB11-798DA3D5323E}" type="slidenum">
              <a:rPr lang="en-US" altLang="en-US"/>
              <a:pPr/>
              <a:t>‹#›</a:t>
            </a:fld>
            <a:endParaRPr lang="en-US" altLang="en-US"/>
          </a:p>
        </p:txBody>
      </p:sp>
    </p:spTree>
    <p:extLst>
      <p:ext uri="{BB962C8B-B14F-4D97-AF65-F5344CB8AC3E}">
        <p14:creationId xmlns:p14="http://schemas.microsoft.com/office/powerpoint/2010/main" val="628966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Full Width Content">
    <p:spTree>
      <p:nvGrpSpPr>
        <p:cNvPr id="1" name=""/>
        <p:cNvGrpSpPr/>
        <p:nvPr/>
      </p:nvGrpSpPr>
      <p:grpSpPr>
        <a:xfrm>
          <a:off x="0" y="0"/>
          <a:ext cx="0" cy="0"/>
          <a:chOff x="0" y="0"/>
          <a:chExt cx="0" cy="0"/>
        </a:xfrm>
      </p:grpSpPr>
      <p:pic>
        <p:nvPicPr>
          <p:cNvPr id="136" name="image1.png"/>
          <p:cNvPicPr>
            <a:picLocks noChangeAspect="1"/>
          </p:cNvPicPr>
          <p:nvPr/>
        </p:nvPicPr>
        <p:blipFill>
          <a:blip r:embed="rId2">
            <a:extLst/>
          </a:blip>
          <a:stretch>
            <a:fillRect/>
          </a:stretch>
        </p:blipFill>
        <p:spPr>
          <a:xfrm>
            <a:off x="3797300" y="3340100"/>
            <a:ext cx="1536700" cy="177800"/>
          </a:xfrm>
          <a:prstGeom prst="rect">
            <a:avLst/>
          </a:prstGeom>
          <a:ln w="12700">
            <a:miter lim="400000"/>
          </a:ln>
        </p:spPr>
      </p:pic>
      <p:sp>
        <p:nvSpPr>
          <p:cNvPr id="137" name="Shape 137"/>
          <p:cNvSpPr/>
          <p:nvPr/>
        </p:nvSpPr>
        <p:spPr>
          <a:xfrm>
            <a:off x="0" y="-1511"/>
            <a:ext cx="9150350" cy="761939"/>
          </a:xfrm>
          <a:prstGeom prst="rect">
            <a:avLst/>
          </a:prstGeom>
          <a:solidFill>
            <a:srgbClr val="2B2623"/>
          </a:solidFill>
          <a:ln w="12700">
            <a:miter lim="400000"/>
          </a:ln>
        </p:spPr>
        <p:txBody>
          <a:bodyPr lIns="45718" tIns="45718" rIns="45718" bIns="45718" anchor="ctr"/>
          <a:lstStyle/>
          <a:p>
            <a:pPr algn="ctr">
              <a:defRPr>
                <a:latin typeface="Roboto Light"/>
                <a:ea typeface="Roboto Light"/>
                <a:cs typeface="Roboto Light"/>
                <a:sym typeface="Roboto Light"/>
              </a:defRPr>
            </a:pPr>
            <a:endParaRPr/>
          </a:p>
        </p:txBody>
      </p:sp>
      <p:sp>
        <p:nvSpPr>
          <p:cNvPr id="138" name="Shape 138"/>
          <p:cNvSpPr>
            <a:spLocks noGrp="1"/>
          </p:cNvSpPr>
          <p:nvPr>
            <p:ph type="body" sz="quarter" idx="1"/>
          </p:nvPr>
        </p:nvSpPr>
        <p:spPr>
          <a:xfrm>
            <a:off x="2627783" y="182562"/>
            <a:ext cx="6262217" cy="369889"/>
          </a:xfrm>
          <a:prstGeom prst="rect">
            <a:avLst/>
          </a:prstGeom>
        </p:spPr>
        <p:txBody>
          <a:bodyPr/>
          <a:lstStyle>
            <a:lvl1pPr>
              <a:spcBef>
                <a:spcPts val="400"/>
              </a:spcBef>
              <a:defRPr sz="1800">
                <a:solidFill>
                  <a:srgbClr val="E5DEDC"/>
                </a:solidFill>
              </a:defRPr>
            </a:lvl1pPr>
            <a:lvl2pPr marL="640896" indent="-183696">
              <a:spcBef>
                <a:spcPts val="400"/>
              </a:spcBef>
              <a:defRPr sz="1800">
                <a:solidFill>
                  <a:srgbClr val="E5DEDC"/>
                </a:solidFill>
              </a:defRPr>
            </a:lvl2pPr>
            <a:lvl3pPr marL="1085850" indent="-171450">
              <a:spcBef>
                <a:spcPts val="400"/>
              </a:spcBef>
              <a:defRPr sz="1800">
                <a:solidFill>
                  <a:srgbClr val="E5DEDC"/>
                </a:solidFill>
              </a:defRPr>
            </a:lvl3pPr>
            <a:lvl4pPr marL="1577339" indent="-205739">
              <a:spcBef>
                <a:spcPts val="400"/>
              </a:spcBef>
              <a:defRPr sz="1800">
                <a:solidFill>
                  <a:srgbClr val="E5DEDC"/>
                </a:solidFill>
              </a:defRPr>
            </a:lvl4pPr>
            <a:lvl5pPr marL="2034539" indent="-205739">
              <a:spcBef>
                <a:spcPts val="400"/>
              </a:spcBef>
              <a:defRPr sz="1800">
                <a:solidFill>
                  <a:srgbClr val="E5DEDC"/>
                </a:solidFill>
              </a:defRPr>
            </a:lvl5pPr>
          </a:lstStyle>
          <a:p>
            <a:r>
              <a:t>Body Level One</a:t>
            </a:r>
          </a:p>
          <a:p>
            <a:pPr lvl="1"/>
            <a:r>
              <a:t>Body Level Two</a:t>
            </a:r>
          </a:p>
          <a:p>
            <a:pPr lvl="2"/>
            <a:r>
              <a:t>Body Level Three</a:t>
            </a:r>
          </a:p>
          <a:p>
            <a:pPr lvl="3"/>
            <a:r>
              <a:t>Body Level Four</a:t>
            </a:r>
          </a:p>
          <a:p>
            <a:pPr lvl="4"/>
            <a:r>
              <a:t>Body Level Five</a:t>
            </a:r>
          </a:p>
        </p:txBody>
      </p:sp>
      <p:pic>
        <p:nvPicPr>
          <p:cNvPr id="139" name="image3.png"/>
          <p:cNvPicPr>
            <a:picLocks noChangeAspect="1"/>
          </p:cNvPicPr>
          <p:nvPr/>
        </p:nvPicPr>
        <p:blipFill>
          <a:blip r:embed="rId3">
            <a:extLst/>
          </a:blip>
          <a:stretch>
            <a:fillRect/>
          </a:stretch>
        </p:blipFill>
        <p:spPr>
          <a:xfrm>
            <a:off x="331867" y="295646"/>
            <a:ext cx="1886156" cy="155079"/>
          </a:xfrm>
          <a:prstGeom prst="rect">
            <a:avLst/>
          </a:prstGeom>
          <a:ln w="12700">
            <a:miter lim="400000"/>
          </a:ln>
        </p:spPr>
      </p:pic>
      <p:sp>
        <p:nvSpPr>
          <p:cNvPr id="140" name="Shape 140"/>
          <p:cNvSpPr>
            <a:spLocks noGrp="1"/>
          </p:cNvSpPr>
          <p:nvPr>
            <p:ph type="sldNum" sz="quarter" idx="2"/>
          </p:nvPr>
        </p:nvSpPr>
        <p:spPr>
          <a:xfrm>
            <a:off x="8843594" y="6549136"/>
            <a:ext cx="273607" cy="27751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5472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a14="http://schemas.microsoft.com/office/drawing/2010/main"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a:t>Section Cover Title</a:t>
            </a:r>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a:t>Section Cover Subtitle</a:t>
            </a:r>
          </a:p>
        </p:txBody>
      </p:sp>
    </p:spTree>
    <p:extLst>
      <p:ext uri="{BB962C8B-B14F-4D97-AF65-F5344CB8AC3E}">
        <p14:creationId xmlns:p14="http://schemas.microsoft.com/office/powerpoint/2010/main" val="313193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4" name="Rectangle 3"/>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5"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chemeClr val="tx1">
                    <a:lumMod val="50000"/>
                    <a:lumOff val="50000"/>
                  </a:schemeClr>
                </a:solidFill>
                <a:latin typeface="Roboto Light"/>
                <a:cs typeface="Roboto Light"/>
              </a:defRPr>
            </a:lvl1pPr>
          </a:lstStyle>
          <a:p>
            <a:pPr lvl="0"/>
            <a:r>
              <a:rPr lang="en-US"/>
              <a:t>Click to edit Master text styles</a:t>
            </a:r>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28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a:p>
            <a:pPr lvl="0"/>
            <a:r>
              <a:rPr lang="en-US" dirty="0"/>
              <a:t>Item first</a:t>
            </a:r>
          </a:p>
          <a:p>
            <a:pPr lvl="0"/>
            <a:r>
              <a:rPr lang="en-US" dirty="0"/>
              <a:t>Item second</a:t>
            </a:r>
          </a:p>
        </p:txBody>
      </p:sp>
      <p:sp>
        <p:nvSpPr>
          <p:cNvPr id="6" name="Slide Number Placeholder 5"/>
          <p:cNvSpPr>
            <a:spLocks noGrp="1"/>
          </p:cNvSpPr>
          <p:nvPr>
            <p:ph type="sldNum" sz="quarter" idx="15"/>
          </p:nvPr>
        </p:nvSpPr>
        <p:spPr/>
        <p:txBody>
          <a:bodyPr/>
          <a:lstStyle>
            <a:lvl1pPr>
              <a:defRPr/>
            </a:lvl1pPr>
          </a:lstStyle>
          <a:p>
            <a:fld id="{692CCAEE-4168-A948-B4B2-1B9F91A70247}" type="slidenum">
              <a:rPr lang="en-US" altLang="en-US"/>
              <a:pPr/>
              <a:t>‹#›</a:t>
            </a:fld>
            <a:endParaRPr lang="en-US" altLang="en-US"/>
          </a:p>
        </p:txBody>
      </p:sp>
    </p:spTree>
    <p:extLst>
      <p:ext uri="{BB962C8B-B14F-4D97-AF65-F5344CB8AC3E}">
        <p14:creationId xmlns:p14="http://schemas.microsoft.com/office/powerpoint/2010/main" val="143443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88000"/>
            <a:extLst>
              <a:ext uri="{28A0092B-C50C-407E-A947-70E740481C1C}">
                <a14:useLocalDpi xmlns:a14="http://schemas.microsoft.com/office/drawing/2010/main" val="0"/>
              </a:ext>
            </a:extLst>
          </a:blip>
          <a:srcRect/>
          <a:stretch>
            <a:fillRect/>
          </a:stretch>
        </p:blipFill>
        <p:spPr bwMode="auto">
          <a:xfrm>
            <a:off x="0" y="0"/>
            <a:ext cx="9153525" cy="6884988"/>
          </a:xfrm>
          <a:prstGeom prst="rect">
            <a:avLst/>
          </a:prstGeom>
          <a:noFill/>
          <a:ln>
            <a:noFill/>
          </a:ln>
          <a:extLst>
            <a:ext uri="{909E8E84-426E-40DD-AFC4-6F175D3DCCD1}">
              <a14:hiddenFill xmlns:a14="http://schemas.microsoft.com/office/drawing/2010/main">
                <a:solidFill>
                  <a:srgbClr val="FFFFFF">
                    <a:alpha val="8784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rot="10800000" flipV="1">
            <a:off x="-9525" y="3860800"/>
            <a:ext cx="9174163" cy="16144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6" name="Picture 6" descr="Untitled-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5438" y="287338"/>
            <a:ext cx="18700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1"/>
          <p:cNvSpPr>
            <a:spLocks noGrp="1"/>
          </p:cNvSpPr>
          <p:nvPr>
            <p:ph type="body" sz="quarter" idx="11"/>
          </p:nvPr>
        </p:nvSpPr>
        <p:spPr>
          <a:xfrm>
            <a:off x="333411" y="4124967"/>
            <a:ext cx="8535370" cy="654618"/>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a:t>Click to edit Master text styles</a:t>
            </a:r>
          </a:p>
        </p:txBody>
      </p:sp>
      <p:sp>
        <p:nvSpPr>
          <p:cNvPr id="15" name="Text Placeholder 13"/>
          <p:cNvSpPr>
            <a:spLocks noGrp="1"/>
          </p:cNvSpPr>
          <p:nvPr>
            <p:ph type="body" sz="quarter" idx="12"/>
          </p:nvPr>
        </p:nvSpPr>
        <p:spPr>
          <a:xfrm>
            <a:off x="332599" y="4839123"/>
            <a:ext cx="8535370" cy="419966"/>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a:t>Click to edit Master text styles</a:t>
            </a:r>
          </a:p>
        </p:txBody>
      </p:sp>
      <p:sp>
        <p:nvSpPr>
          <p:cNvPr id="7" name="Slide Number Placeholder 2"/>
          <p:cNvSpPr>
            <a:spLocks noGrp="1"/>
          </p:cNvSpPr>
          <p:nvPr>
            <p:ph type="sldNum" sz="quarter" idx="13"/>
          </p:nvPr>
        </p:nvSpPr>
        <p:spPr/>
        <p:txBody>
          <a:bodyPr/>
          <a:lstStyle>
            <a:lvl1pPr>
              <a:defRPr/>
            </a:lvl1pPr>
          </a:lstStyle>
          <a:p>
            <a:fld id="{A8F10C85-0B29-C24D-836C-FFB88DD07D3E}" type="slidenum">
              <a:rPr lang="en-US" altLang="en-US"/>
              <a:pPr/>
              <a:t>‹#›</a:t>
            </a:fld>
            <a:endParaRPr lang="en-US" altLang="en-US"/>
          </a:p>
        </p:txBody>
      </p:sp>
    </p:spTree>
    <p:extLst>
      <p:ext uri="{BB962C8B-B14F-4D97-AF65-F5344CB8AC3E}">
        <p14:creationId xmlns:p14="http://schemas.microsoft.com/office/powerpoint/2010/main" val="1131359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Click to insert an image</a:t>
            </a:r>
          </a:p>
        </p:txBody>
      </p:sp>
      <p:sp>
        <p:nvSpPr>
          <p:cNvPr id="3" name="Slide Number Placeholder 5"/>
          <p:cNvSpPr>
            <a:spLocks noGrp="1"/>
          </p:cNvSpPr>
          <p:nvPr>
            <p:ph type="sldNum" sz="quarter" idx="12"/>
          </p:nvPr>
        </p:nvSpPr>
        <p:spPr/>
        <p:txBody>
          <a:bodyPr/>
          <a:lstStyle>
            <a:lvl1pPr>
              <a:defRPr>
                <a:solidFill>
                  <a:srgbClr val="D0CAC5"/>
                </a:solidFill>
              </a:defRPr>
            </a:lvl1pPr>
          </a:lstStyle>
          <a:p>
            <a:fld id="{B653ED56-86DC-884E-BF47-71146F0BF6C5}" type="slidenum">
              <a:rPr lang="en-US" altLang="en-US"/>
              <a:pPr/>
              <a:t>‹#›</a:t>
            </a:fld>
            <a:endParaRPr lang="en-US" altLang="en-US"/>
          </a:p>
        </p:txBody>
      </p:sp>
    </p:spTree>
    <p:extLst>
      <p:ext uri="{BB962C8B-B14F-4D97-AF65-F5344CB8AC3E}">
        <p14:creationId xmlns:p14="http://schemas.microsoft.com/office/powerpoint/2010/main" val="182106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5" name="Slide Number Placeholder 5"/>
          <p:cNvSpPr>
            <a:spLocks noGrp="1"/>
          </p:cNvSpPr>
          <p:nvPr>
            <p:ph type="sldNum" sz="quarter" idx="14"/>
          </p:nvPr>
        </p:nvSpPr>
        <p:spPr/>
        <p:txBody>
          <a:bodyPr/>
          <a:lstStyle>
            <a:lvl1pPr>
              <a:defRPr/>
            </a:lvl1pPr>
          </a:lstStyle>
          <a:p>
            <a:fld id="{25E760DF-1D8A-E74E-9ECB-2D88C9C0B415}" type="slidenum">
              <a:rPr lang="en-US" altLang="en-US"/>
              <a:pPr/>
              <a:t>‹#›</a:t>
            </a:fld>
            <a:endParaRPr lang="en-US" altLang="en-US"/>
          </a:p>
        </p:txBody>
      </p:sp>
    </p:spTree>
    <p:extLst>
      <p:ext uri="{BB962C8B-B14F-4D97-AF65-F5344CB8AC3E}">
        <p14:creationId xmlns:p14="http://schemas.microsoft.com/office/powerpoint/2010/main" val="53732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4" name="Rectangle 3"/>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15"/>
          </p:nvPr>
        </p:nvSpPr>
        <p:spPr/>
        <p:txBody>
          <a:bodyPr/>
          <a:lstStyle>
            <a:lvl1pPr>
              <a:defRPr/>
            </a:lvl1pPr>
          </a:lstStyle>
          <a:p>
            <a:fld id="{4489EDCD-0216-CC48-9508-E66D716DBDB7}" type="slidenum">
              <a:rPr lang="en-US" altLang="en-US"/>
              <a:pPr/>
              <a:t>‹#›</a:t>
            </a:fld>
            <a:endParaRPr lang="en-US" altLang="en-US"/>
          </a:p>
        </p:txBody>
      </p:sp>
    </p:spTree>
    <p:extLst>
      <p:ext uri="{BB962C8B-B14F-4D97-AF65-F5344CB8AC3E}">
        <p14:creationId xmlns:p14="http://schemas.microsoft.com/office/powerpoint/2010/main" val="550245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7" name="Rectangle 6"/>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8"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5"/>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a:t>Click to edit Master text styles</a:t>
            </a:r>
          </a:p>
        </p:txBody>
      </p:sp>
      <p:sp>
        <p:nvSpPr>
          <p:cNvPr id="9" name="Slide Number Placeholder 5"/>
          <p:cNvSpPr>
            <a:spLocks noGrp="1"/>
          </p:cNvSpPr>
          <p:nvPr>
            <p:ph type="sldNum" sz="quarter" idx="16"/>
          </p:nvPr>
        </p:nvSpPr>
        <p:spPr/>
        <p:txBody>
          <a:bodyPr/>
          <a:lstStyle>
            <a:lvl1pPr>
              <a:defRPr/>
            </a:lvl1pPr>
          </a:lstStyle>
          <a:p>
            <a:fld id="{413B8E33-7FE1-EB41-AD45-4C0F2CB1C342}" type="slidenum">
              <a:rPr lang="en-US" altLang="en-US"/>
              <a:pPr/>
              <a:t>‹#›</a:t>
            </a:fld>
            <a:endParaRPr lang="en-US" altLang="en-US"/>
          </a:p>
        </p:txBody>
      </p:sp>
    </p:spTree>
    <p:extLst>
      <p:ext uri="{BB962C8B-B14F-4D97-AF65-F5344CB8AC3E}">
        <p14:creationId xmlns:p14="http://schemas.microsoft.com/office/powerpoint/2010/main" val="15727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5" name="Rectangle 4"/>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latin typeface="Roboto Light"/>
            </a:endParaRPr>
          </a:p>
        </p:txBody>
      </p:sp>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Click to insert an image</a:t>
            </a:r>
          </a:p>
        </p:txBody>
      </p:sp>
      <p:sp>
        <p:nvSpPr>
          <p:cNvPr id="8" name="Slide Number Placeholder 5"/>
          <p:cNvSpPr>
            <a:spLocks noGrp="1"/>
          </p:cNvSpPr>
          <p:nvPr>
            <p:ph type="sldNum" sz="quarter" idx="15"/>
          </p:nvPr>
        </p:nvSpPr>
        <p:spPr/>
        <p:txBody>
          <a:bodyPr/>
          <a:lstStyle>
            <a:lvl1pPr>
              <a:defRPr/>
            </a:lvl1pPr>
          </a:lstStyle>
          <a:p>
            <a:fld id="{3B032CC7-6852-B044-A0AE-1E87072BE9A8}" type="slidenum">
              <a:rPr lang="en-US" altLang="en-US"/>
              <a:pPr/>
              <a:t>‹#›</a:t>
            </a:fld>
            <a:endParaRPr lang="en-US" altLang="en-US"/>
          </a:p>
        </p:txBody>
      </p:sp>
    </p:spTree>
    <p:extLst>
      <p:ext uri="{BB962C8B-B14F-4D97-AF65-F5344CB8AC3E}">
        <p14:creationId xmlns:p14="http://schemas.microsoft.com/office/powerpoint/2010/main" val="1104627321"/>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p:cNvPicPr>
          <p:nvPr userDrawn="1"/>
        </p:nvPicPr>
        <p:blipFill>
          <a:blip r:embed="rId26">
            <a:extLst>
              <a:ext uri="{28A0092B-C50C-407E-A947-70E740481C1C}">
                <a14:useLocalDpi xmlns:a14="http://schemas.microsoft.com/office/drawing/2010/main" val="0"/>
              </a:ext>
            </a:extLst>
          </a:blip>
          <a:srcRect/>
          <a:stretch>
            <a:fillRect/>
          </a:stretch>
        </p:blipFill>
        <p:spPr bwMode="auto">
          <a:xfrm>
            <a:off x="3797300" y="3340100"/>
            <a:ext cx="1536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a:spLocks noGrp="1"/>
          </p:cNvSpPr>
          <p:nvPr>
            <p:ph type="sldNum" sz="quarter" idx="4"/>
          </p:nvPr>
        </p:nvSpPr>
        <p:spPr>
          <a:xfrm>
            <a:off x="7446963" y="6561138"/>
            <a:ext cx="1670050" cy="25400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A2968A"/>
                </a:solidFill>
                <a:latin typeface="Helvetica Neue Light" charset="0"/>
              </a:defRPr>
            </a:lvl1pPr>
          </a:lstStyle>
          <a:p>
            <a:fld id="{E65C73E4-FA13-5C42-995D-326D4501892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8.xml"/><Relationship Id="rId3"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hyperlink" Target="http://www.w3.org/1999/xhtml" TargetMode="External"/><Relationship Id="rId1" Type="http://schemas.openxmlformats.org/officeDocument/2006/relationships/tags" Target="../tags/tag12.xml"/><Relationship Id="rId2"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0.png"/><Relationship Id="rId1" Type="http://schemas.openxmlformats.org/officeDocument/2006/relationships/tags" Target="../tags/tag14.x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4.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1.png"/><Relationship Id="rId1" Type="http://schemas.openxmlformats.org/officeDocument/2006/relationships/tags" Target="../tags/tag16.x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2.png"/><Relationship Id="rId1" Type="http://schemas.openxmlformats.org/officeDocument/2006/relationships/tags" Target="../tags/tag17.x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18.xml"/><Relationship Id="rId3"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7.tiff"/><Relationship Id="rId9" Type="http://schemas.openxmlformats.org/officeDocument/2006/relationships/image" Target="../media/image28.png"/><Relationship Id="rId1" Type="http://schemas.openxmlformats.org/officeDocument/2006/relationships/tags" Target="../tags/tag19.x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hyperlink" Target="http://www.w3.org/1999/xhtml" TargetMode="External"/><Relationship Id="rId1" Type="http://schemas.openxmlformats.org/officeDocument/2006/relationships/tags" Target="../tags/tag20.xml"/><Relationship Id="rId2"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3.xml"/><Relationship Id="rId3"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28.png"/><Relationship Id="rId1" Type="http://schemas.openxmlformats.org/officeDocument/2006/relationships/tags" Target="../tags/tag22.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4.xml"/><Relationship Id="rId3"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29.png"/><Relationship Id="rId1" Type="http://schemas.openxmlformats.org/officeDocument/2006/relationships/tags" Target="../tags/tag24.x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6.xml"/><Relationship Id="rId3"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6.xml"/><Relationship Id="rId3"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6.xml"/><Relationship Id="rId3"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4.xml"/><Relationship Id="rId3"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8.xml"/><Relationship Id="rId3"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19.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4.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6.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tags" Target="../tags/tag8.x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gif"/><Relationship Id="rId9" Type="http://schemas.openxmlformats.org/officeDocument/2006/relationships/image" Target="../media/image16.png"/><Relationship Id="rId10"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6.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7188" y="1465263"/>
            <a:ext cx="8535987" cy="461962"/>
          </a:xfrm>
        </p:spPr>
        <p:txBody>
          <a:bodyPr/>
          <a:lstStyle/>
          <a:p>
            <a:pPr eaLnBrk="1" fontAlgn="auto" hangingPunct="1">
              <a:spcAft>
                <a:spcPts val="0"/>
              </a:spcAft>
              <a:buFont typeface="Arial"/>
              <a:buNone/>
              <a:defRPr/>
            </a:pPr>
            <a:r>
              <a:rPr lang="en-US" dirty="0">
                <a:ea typeface="+mn-ea"/>
              </a:rPr>
              <a:t>Focus Area: Front-end</a:t>
            </a:r>
          </a:p>
        </p:txBody>
      </p:sp>
      <p:sp>
        <p:nvSpPr>
          <p:cNvPr id="3" name="Text Placeholder 2"/>
          <p:cNvSpPr>
            <a:spLocks noGrp="1"/>
          </p:cNvSpPr>
          <p:nvPr>
            <p:ph type="body" sz="quarter" idx="10"/>
          </p:nvPr>
        </p:nvSpPr>
        <p:spPr>
          <a:xfrm>
            <a:off x="357188" y="674688"/>
            <a:ext cx="8535987" cy="923925"/>
          </a:xfrm>
        </p:spPr>
        <p:txBody>
          <a:bodyPr/>
          <a:lstStyle/>
          <a:p>
            <a:pPr eaLnBrk="1" fontAlgn="auto" hangingPunct="1">
              <a:spcAft>
                <a:spcPts val="0"/>
              </a:spcAft>
              <a:buFont typeface="Arial"/>
              <a:buNone/>
              <a:defRPr/>
            </a:pPr>
            <a:r>
              <a:rPr lang="en-US" dirty="0">
                <a:ea typeface="+mn-ea"/>
              </a:rPr>
              <a:t>Widget Development</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Definition</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sp>
        <p:nvSpPr>
          <p:cNvPr id="6" name="Rectangle 5"/>
          <p:cNvSpPr/>
          <p:nvPr/>
        </p:nvSpPr>
        <p:spPr bwMode="auto">
          <a:xfrm>
            <a:off x="467544" y="1772816"/>
            <a:ext cx="3816424" cy="1296144"/>
          </a:xfrm>
          <a:custGeom>
            <a:avLst/>
            <a:gdLst>
              <a:gd name="connsiteX0" fmla="*/ 0 w 3816424"/>
              <a:gd name="connsiteY0" fmla="*/ 0 h 1296144"/>
              <a:gd name="connsiteX1" fmla="*/ 3816424 w 3816424"/>
              <a:gd name="connsiteY1" fmla="*/ 0 h 1296144"/>
              <a:gd name="connsiteX2" fmla="*/ 3816424 w 3816424"/>
              <a:gd name="connsiteY2" fmla="*/ 1296144 h 1296144"/>
              <a:gd name="connsiteX3" fmla="*/ 0 w 3816424"/>
              <a:gd name="connsiteY3" fmla="*/ 1296144 h 1296144"/>
              <a:gd name="connsiteX4" fmla="*/ 0 w 3816424"/>
              <a:gd name="connsiteY4" fmla="*/ 0 h 1296144"/>
              <a:gd name="connsiteX0" fmla="*/ 0 w 3816424"/>
              <a:gd name="connsiteY0" fmla="*/ 0 h 1296144"/>
              <a:gd name="connsiteX1" fmla="*/ 3382670 w 3816424"/>
              <a:gd name="connsiteY1" fmla="*/ 234462 h 1296144"/>
              <a:gd name="connsiteX2" fmla="*/ 3816424 w 3816424"/>
              <a:gd name="connsiteY2" fmla="*/ 1296144 h 1296144"/>
              <a:gd name="connsiteX3" fmla="*/ 0 w 3816424"/>
              <a:gd name="connsiteY3" fmla="*/ 1296144 h 1296144"/>
              <a:gd name="connsiteX4" fmla="*/ 0 w 3816424"/>
              <a:gd name="connsiteY4" fmla="*/ 0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6424" h="1296144">
                <a:moveTo>
                  <a:pt x="0" y="0"/>
                </a:moveTo>
                <a:lnTo>
                  <a:pt x="3382670" y="234462"/>
                </a:lnTo>
                <a:lnTo>
                  <a:pt x="3816424" y="1296144"/>
                </a:lnTo>
                <a:lnTo>
                  <a:pt x="0" y="129614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a:solidFill>
                  <a:schemeClr val="bg1"/>
                </a:solidFill>
                <a:latin typeface="Roboto Light"/>
              </a:rPr>
              <a:t>HTML5</a:t>
            </a:r>
          </a:p>
          <a:p>
            <a:pPr algn="ctr"/>
            <a:r>
              <a:rPr lang="en-US" sz="2800" dirty="0">
                <a:solidFill>
                  <a:schemeClr val="bg1"/>
                </a:solidFill>
                <a:latin typeface="Roboto Light"/>
              </a:rPr>
              <a:t>Document</a:t>
            </a:r>
            <a:endParaRPr lang="en-GB" sz="2800" dirty="0">
              <a:solidFill>
                <a:schemeClr val="bg1"/>
              </a:solidFill>
              <a:latin typeface="Roboto Light"/>
            </a:endParaRPr>
          </a:p>
        </p:txBody>
      </p:sp>
      <p:sp>
        <p:nvSpPr>
          <p:cNvPr id="7" name="Rectangle 6"/>
          <p:cNvSpPr/>
          <p:nvPr/>
        </p:nvSpPr>
        <p:spPr bwMode="auto">
          <a:xfrm>
            <a:off x="4932040" y="2060848"/>
            <a:ext cx="3432250" cy="1152128"/>
          </a:xfrm>
          <a:custGeom>
            <a:avLst/>
            <a:gdLst>
              <a:gd name="connsiteX0" fmla="*/ 0 w 3432250"/>
              <a:gd name="connsiteY0" fmla="*/ 0 h 1152128"/>
              <a:gd name="connsiteX1" fmla="*/ 3432250 w 3432250"/>
              <a:gd name="connsiteY1" fmla="*/ 0 h 1152128"/>
              <a:gd name="connsiteX2" fmla="*/ 3432250 w 3432250"/>
              <a:gd name="connsiteY2" fmla="*/ 1152128 h 1152128"/>
              <a:gd name="connsiteX3" fmla="*/ 0 w 3432250"/>
              <a:gd name="connsiteY3" fmla="*/ 1152128 h 1152128"/>
              <a:gd name="connsiteX4" fmla="*/ 0 w 3432250"/>
              <a:gd name="connsiteY4" fmla="*/ 0 h 1152128"/>
              <a:gd name="connsiteX0" fmla="*/ 281354 w 3432250"/>
              <a:gd name="connsiteY0" fmla="*/ 199292 h 1152128"/>
              <a:gd name="connsiteX1" fmla="*/ 3432250 w 3432250"/>
              <a:gd name="connsiteY1" fmla="*/ 0 h 1152128"/>
              <a:gd name="connsiteX2" fmla="*/ 3432250 w 3432250"/>
              <a:gd name="connsiteY2" fmla="*/ 1152128 h 1152128"/>
              <a:gd name="connsiteX3" fmla="*/ 0 w 3432250"/>
              <a:gd name="connsiteY3" fmla="*/ 1152128 h 1152128"/>
              <a:gd name="connsiteX4" fmla="*/ 281354 w 3432250"/>
              <a:gd name="connsiteY4" fmla="*/ 199292 h 1152128"/>
              <a:gd name="connsiteX0" fmla="*/ 281354 w 3432250"/>
              <a:gd name="connsiteY0" fmla="*/ 199292 h 1152128"/>
              <a:gd name="connsiteX1" fmla="*/ 3432250 w 3432250"/>
              <a:gd name="connsiteY1" fmla="*/ 0 h 1152128"/>
              <a:gd name="connsiteX2" fmla="*/ 3338465 w 3432250"/>
              <a:gd name="connsiteY2" fmla="*/ 1081790 h 1152128"/>
              <a:gd name="connsiteX3" fmla="*/ 0 w 3432250"/>
              <a:gd name="connsiteY3" fmla="*/ 1152128 h 1152128"/>
              <a:gd name="connsiteX4" fmla="*/ 281354 w 3432250"/>
              <a:gd name="connsiteY4" fmla="*/ 199292 h 115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250" h="1152128">
                <a:moveTo>
                  <a:pt x="281354" y="199292"/>
                </a:moveTo>
                <a:lnTo>
                  <a:pt x="3432250" y="0"/>
                </a:lnTo>
                <a:lnTo>
                  <a:pt x="3338465" y="1081790"/>
                </a:lnTo>
                <a:lnTo>
                  <a:pt x="0" y="1152128"/>
                </a:lnTo>
                <a:lnTo>
                  <a:pt x="281354" y="199292"/>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a:solidFill>
                  <a:schemeClr val="bg1"/>
                </a:solidFill>
                <a:latin typeface="Roboto Light"/>
              </a:rPr>
              <a:t>XML Compliant</a:t>
            </a:r>
            <a:endParaRPr lang="en-GB" sz="2800" dirty="0">
              <a:solidFill>
                <a:schemeClr val="bg1"/>
              </a:solidFill>
              <a:latin typeface="Roboto Light"/>
            </a:endParaRPr>
          </a:p>
        </p:txBody>
      </p:sp>
      <p:sp>
        <p:nvSpPr>
          <p:cNvPr id="8" name="Rectangle 7"/>
          <p:cNvSpPr/>
          <p:nvPr/>
        </p:nvSpPr>
        <p:spPr bwMode="auto">
          <a:xfrm>
            <a:off x="2915816" y="4149080"/>
            <a:ext cx="3096344" cy="1080120"/>
          </a:xfrm>
          <a:custGeom>
            <a:avLst/>
            <a:gdLst>
              <a:gd name="connsiteX0" fmla="*/ 0 w 3096344"/>
              <a:gd name="connsiteY0" fmla="*/ 0 h 1080120"/>
              <a:gd name="connsiteX1" fmla="*/ 3096344 w 3096344"/>
              <a:gd name="connsiteY1" fmla="*/ 0 h 1080120"/>
              <a:gd name="connsiteX2" fmla="*/ 3096344 w 3096344"/>
              <a:gd name="connsiteY2" fmla="*/ 1080120 h 1080120"/>
              <a:gd name="connsiteX3" fmla="*/ 0 w 3096344"/>
              <a:gd name="connsiteY3" fmla="*/ 1080120 h 1080120"/>
              <a:gd name="connsiteX4" fmla="*/ 0 w 3096344"/>
              <a:gd name="connsiteY4" fmla="*/ 0 h 1080120"/>
              <a:gd name="connsiteX0" fmla="*/ 0 w 3096344"/>
              <a:gd name="connsiteY0" fmla="*/ 0 h 1080120"/>
              <a:gd name="connsiteX1" fmla="*/ 3096344 w 3096344"/>
              <a:gd name="connsiteY1" fmla="*/ 0 h 1080120"/>
              <a:gd name="connsiteX2" fmla="*/ 3096344 w 3096344"/>
              <a:gd name="connsiteY2" fmla="*/ 1080120 h 1080120"/>
              <a:gd name="connsiteX3" fmla="*/ 492369 w 3096344"/>
              <a:gd name="connsiteY3" fmla="*/ 1021504 h 1080120"/>
              <a:gd name="connsiteX4" fmla="*/ 0 w 3096344"/>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344" h="1080120">
                <a:moveTo>
                  <a:pt x="0" y="0"/>
                </a:moveTo>
                <a:lnTo>
                  <a:pt x="3096344" y="0"/>
                </a:lnTo>
                <a:lnTo>
                  <a:pt x="3096344" y="1080120"/>
                </a:lnTo>
                <a:lnTo>
                  <a:pt x="492369" y="10215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a:solidFill>
                  <a:schemeClr val="bg1"/>
                </a:solidFill>
                <a:latin typeface="Roboto Light"/>
              </a:rPr>
              <a:t>g:namespace</a:t>
            </a:r>
            <a:endParaRPr lang="en-GB" sz="2800" dirty="0">
              <a:solidFill>
                <a:schemeClr val="bg1"/>
              </a:solidFill>
              <a:latin typeface="Roboto Light"/>
            </a:endParaRPr>
          </a:p>
        </p:txBody>
      </p:sp>
    </p:spTree>
    <p:custDataLst>
      <p:tags r:id="rId1"/>
    </p:custDataLst>
    <p:extLst>
      <p:ext uri="{BB962C8B-B14F-4D97-AF65-F5344CB8AC3E}">
        <p14:creationId xmlns:p14="http://schemas.microsoft.com/office/powerpoint/2010/main" val="2920788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Definition</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11</a:t>
            </a:fld>
            <a:endParaRPr lang="en-US" dirty="0"/>
          </a:p>
        </p:txBody>
      </p:sp>
      <p:sp>
        <p:nvSpPr>
          <p:cNvPr id="6" name="TextBox 5"/>
          <p:cNvSpPr txBox="1"/>
          <p:nvPr/>
        </p:nvSpPr>
        <p:spPr>
          <a:xfrm>
            <a:off x="395536" y="1548656"/>
            <a:ext cx="8352928" cy="3323987"/>
          </a:xfrm>
          <a:prstGeom prst="rect">
            <a:avLst/>
          </a:prstGeom>
          <a:noFill/>
        </p:spPr>
        <p:txBody>
          <a:bodyPr wrap="square" rtlCol="0">
            <a:spAutoFit/>
          </a:bodyPr>
          <a:lstStyle/>
          <a:p>
            <a:r>
              <a:rPr lang="en-US" sz="1400" dirty="0">
                <a:solidFill>
                  <a:srgbClr val="BC7A00"/>
                </a:solidFill>
                <a:latin typeface="Consolas"/>
              </a:rPr>
              <a:t>&lt;!DOCTYPE html&gt;</a:t>
            </a:r>
          </a:p>
          <a:p>
            <a:r>
              <a:rPr lang="en-US" sz="1400" b="1" dirty="0">
                <a:solidFill>
                  <a:srgbClr val="008000"/>
                </a:solidFill>
                <a:latin typeface="Consolas"/>
              </a:rPr>
              <a:t>&lt;html </a:t>
            </a:r>
            <a:r>
              <a:rPr lang="en-US" sz="1400" b="1" dirty="0" err="1">
                <a:solidFill>
                  <a:srgbClr val="7D9029"/>
                </a:solidFill>
                <a:latin typeface="Consolas"/>
              </a:rPr>
              <a:t>xmlns</a:t>
            </a:r>
            <a:r>
              <a:rPr lang="en-US" sz="1400" b="1" dirty="0">
                <a:solidFill>
                  <a:srgbClr val="7D9029"/>
                </a:solidFill>
                <a:latin typeface="Consolas"/>
              </a:rPr>
              <a:t>=</a:t>
            </a:r>
            <a:r>
              <a:rPr lang="en-US" sz="1400" b="1" dirty="0">
                <a:solidFill>
                  <a:srgbClr val="BA2121"/>
                </a:solidFill>
                <a:latin typeface="Consolas"/>
                <a:hlinkClick r:id="rId4"/>
              </a:rPr>
              <a:t>http://www.w3.org/1999/xhtml</a:t>
            </a:r>
            <a:endParaRPr lang="en-US" sz="1400" b="1" dirty="0">
              <a:solidFill>
                <a:srgbClr val="BA2121"/>
              </a:solidFill>
              <a:latin typeface="Consolas"/>
            </a:endParaRPr>
          </a:p>
          <a:p>
            <a:r>
              <a:rPr lang="en-US" sz="1400" b="1" dirty="0">
                <a:solidFill>
                  <a:srgbClr val="7D9029"/>
                </a:solidFill>
                <a:latin typeface="Consolas"/>
              </a:rPr>
              <a:t>    </a:t>
            </a:r>
            <a:r>
              <a:rPr lang="en-US" sz="1400" b="1" dirty="0" err="1">
                <a:solidFill>
                  <a:srgbClr val="7D9029"/>
                </a:solidFill>
                <a:latin typeface="Consolas"/>
              </a:rPr>
              <a:t>xmlns:g</a:t>
            </a:r>
            <a:r>
              <a:rPr lang="en-US" sz="1400" b="1" dirty="0">
                <a:solidFill>
                  <a:srgbClr val="7D9029"/>
                </a:solidFill>
                <a:latin typeface="Consolas"/>
              </a:rPr>
              <a:t>=</a:t>
            </a:r>
            <a:r>
              <a:rPr lang="en-US" sz="1400" b="1" dirty="0">
                <a:solidFill>
                  <a:srgbClr val="BA2121"/>
                </a:solidFill>
                <a:latin typeface="Consolas"/>
              </a:rPr>
              <a:t>"http://</a:t>
            </a:r>
            <a:r>
              <a:rPr lang="en-US" sz="1400" b="1" dirty="0" err="1">
                <a:solidFill>
                  <a:srgbClr val="BA2121"/>
                </a:solidFill>
                <a:latin typeface="Consolas"/>
              </a:rPr>
              <a:t>www.backbase.com</a:t>
            </a:r>
            <a:r>
              <a:rPr lang="en-US" sz="1400" b="1" dirty="0">
                <a:solidFill>
                  <a:srgbClr val="BA2121"/>
                </a:solidFill>
                <a:latin typeface="Consolas"/>
              </a:rPr>
              <a:t>/2008/gadget" </a:t>
            </a:r>
            <a:r>
              <a:rPr lang="en-US" sz="1400" b="1" dirty="0" err="1">
                <a:solidFill>
                  <a:srgbClr val="7D9029"/>
                </a:solidFill>
                <a:latin typeface="Consolas"/>
              </a:rPr>
              <a:t>xml:lang</a:t>
            </a:r>
            <a:r>
              <a:rPr lang="en-US" sz="1400" b="1" dirty="0">
                <a:solidFill>
                  <a:srgbClr val="7D9029"/>
                </a:solidFill>
                <a:latin typeface="Consolas"/>
              </a:rPr>
              <a:t>=</a:t>
            </a:r>
            <a:r>
              <a:rPr lang="en-US" sz="1400" b="1" dirty="0">
                <a:solidFill>
                  <a:srgbClr val="BA2121"/>
                </a:solidFill>
                <a:latin typeface="Consolas"/>
              </a:rPr>
              <a:t>"en"</a:t>
            </a:r>
            <a:r>
              <a:rPr lang="en-US" sz="1400" b="1" dirty="0">
                <a:solidFill>
                  <a:srgbClr val="008000"/>
                </a:solidFill>
                <a:latin typeface="Consolas"/>
              </a:rPr>
              <a:t>&gt;</a:t>
            </a:r>
          </a:p>
          <a:p>
            <a:r>
              <a:rPr lang="en-US" sz="1400" b="1" dirty="0">
                <a:solidFill>
                  <a:srgbClr val="008000"/>
                </a:solidFill>
                <a:latin typeface="Consolas"/>
              </a:rPr>
              <a:t>&lt;head&gt;</a:t>
            </a:r>
          </a:p>
          <a:p>
            <a:r>
              <a:rPr lang="en-US" sz="1400" dirty="0">
                <a:latin typeface="Consolas"/>
              </a:rPr>
              <a:t>    </a:t>
            </a:r>
            <a:r>
              <a:rPr lang="en-US" sz="1400" b="1" dirty="0">
                <a:solidFill>
                  <a:srgbClr val="008000"/>
                </a:solidFill>
                <a:latin typeface="Consolas"/>
              </a:rPr>
              <a:t>&lt;meta </a:t>
            </a:r>
            <a:r>
              <a:rPr lang="en-US" sz="1400" b="1" dirty="0">
                <a:solidFill>
                  <a:srgbClr val="7D9029"/>
                </a:solidFill>
                <a:latin typeface="Consolas"/>
              </a:rPr>
              <a:t>http-</a:t>
            </a:r>
            <a:r>
              <a:rPr lang="en-US" sz="1400" b="1" dirty="0" err="1">
                <a:solidFill>
                  <a:srgbClr val="7D9029"/>
                </a:solidFill>
                <a:latin typeface="Consolas"/>
              </a:rPr>
              <a:t>equiv</a:t>
            </a:r>
            <a:r>
              <a:rPr lang="en-US" sz="1400" b="1" dirty="0">
                <a:solidFill>
                  <a:srgbClr val="7D9029"/>
                </a:solidFill>
                <a:latin typeface="Consolas"/>
              </a:rPr>
              <a:t>=</a:t>
            </a:r>
            <a:r>
              <a:rPr lang="en-US" sz="1400" b="1" dirty="0">
                <a:solidFill>
                  <a:srgbClr val="BA2121"/>
                </a:solidFill>
                <a:latin typeface="Consolas"/>
              </a:rPr>
              <a:t>"Content-Type" </a:t>
            </a:r>
            <a:r>
              <a:rPr lang="en-US" sz="1400" b="1" dirty="0">
                <a:solidFill>
                  <a:srgbClr val="7D9029"/>
                </a:solidFill>
                <a:latin typeface="Consolas"/>
              </a:rPr>
              <a:t>content=</a:t>
            </a:r>
            <a:r>
              <a:rPr lang="en-US" sz="1400" b="1" dirty="0">
                <a:solidFill>
                  <a:srgbClr val="BA2121"/>
                </a:solidFill>
                <a:latin typeface="Consolas"/>
              </a:rPr>
              <a:t>"text/xml; charset=UTF-8" </a:t>
            </a:r>
            <a:r>
              <a:rPr lang="en-US" sz="1400" b="1" dirty="0">
                <a:solidFill>
                  <a:srgbClr val="008000"/>
                </a:solidFill>
                <a:latin typeface="Consolas"/>
              </a:rPr>
              <a:t>/&gt;</a:t>
            </a:r>
          </a:p>
          <a:p>
            <a:r>
              <a:rPr lang="en-US" sz="1400" dirty="0">
                <a:latin typeface="Consolas"/>
              </a:rPr>
              <a:t>    </a:t>
            </a:r>
            <a:r>
              <a:rPr lang="en-US" sz="1400" b="1" dirty="0">
                <a:solidFill>
                  <a:srgbClr val="008000"/>
                </a:solidFill>
                <a:latin typeface="Consolas"/>
              </a:rPr>
              <a:t>&lt;link </a:t>
            </a:r>
            <a:r>
              <a:rPr lang="en-US" sz="1400" b="1" dirty="0" err="1">
                <a:solidFill>
                  <a:srgbClr val="7D9029"/>
                </a:solidFill>
                <a:latin typeface="Consolas"/>
              </a:rPr>
              <a:t>rel</a:t>
            </a:r>
            <a:r>
              <a:rPr lang="en-US" sz="1400" b="1" dirty="0">
                <a:solidFill>
                  <a:srgbClr val="7D9029"/>
                </a:solidFill>
                <a:latin typeface="Consolas"/>
              </a:rPr>
              <a:t>=</a:t>
            </a:r>
            <a:r>
              <a:rPr lang="en-US" sz="1400" b="1" dirty="0">
                <a:solidFill>
                  <a:srgbClr val="BA2121"/>
                </a:solidFill>
                <a:latin typeface="Consolas"/>
              </a:rPr>
              <a:t>"stylesheet" </a:t>
            </a:r>
            <a:r>
              <a:rPr lang="en-US" sz="1400" b="1" dirty="0" err="1">
                <a:solidFill>
                  <a:srgbClr val="7D9029"/>
                </a:solidFill>
                <a:latin typeface="Consolas"/>
              </a:rPr>
              <a:t>href</a:t>
            </a:r>
            <a:r>
              <a:rPr lang="en-US" sz="1400" b="1" dirty="0">
                <a:solidFill>
                  <a:srgbClr val="7D9029"/>
                </a:solidFill>
                <a:latin typeface="Consolas"/>
              </a:rPr>
              <a:t>=</a:t>
            </a:r>
            <a:r>
              <a:rPr lang="en-US" sz="1400" b="1" dirty="0">
                <a:solidFill>
                  <a:srgbClr val="BA2121"/>
                </a:solidFill>
                <a:latin typeface="Consolas"/>
              </a:rPr>
              <a:t>"styles/base.css" </a:t>
            </a:r>
            <a:r>
              <a:rPr lang="en-US" sz="1400" b="1" dirty="0">
                <a:solidFill>
                  <a:srgbClr val="7D9029"/>
                </a:solidFill>
                <a:latin typeface="Consolas"/>
              </a:rPr>
              <a:t>type=</a:t>
            </a:r>
            <a:r>
              <a:rPr lang="en-US" sz="1400" b="1" dirty="0">
                <a:solidFill>
                  <a:srgbClr val="BA2121"/>
                </a:solidFill>
                <a:latin typeface="Consolas"/>
              </a:rPr>
              <a:t>"text/</a:t>
            </a:r>
            <a:r>
              <a:rPr lang="en-US" sz="1400" b="1" dirty="0" err="1">
                <a:solidFill>
                  <a:srgbClr val="BA2121"/>
                </a:solidFill>
                <a:latin typeface="Consolas"/>
              </a:rPr>
              <a:t>css</a:t>
            </a:r>
            <a:r>
              <a:rPr lang="en-US" sz="1400" b="1" dirty="0">
                <a:solidFill>
                  <a:srgbClr val="BA2121"/>
                </a:solidFill>
                <a:latin typeface="Consolas"/>
              </a:rPr>
              <a:t>" </a:t>
            </a:r>
            <a:r>
              <a:rPr lang="en-US" sz="1400" b="1" dirty="0">
                <a:solidFill>
                  <a:srgbClr val="008000"/>
                </a:solidFill>
                <a:latin typeface="Consolas"/>
              </a:rPr>
              <a:t>/&gt;</a:t>
            </a:r>
          </a:p>
          <a:p>
            <a:r>
              <a:rPr lang="en-US" sz="1400" b="1" dirty="0">
                <a:solidFill>
                  <a:srgbClr val="008000"/>
                </a:solidFill>
                <a:latin typeface="Consolas"/>
              </a:rPr>
              <a:t>    &lt;script </a:t>
            </a:r>
            <a:r>
              <a:rPr lang="en-US" sz="1400" b="1" dirty="0" err="1">
                <a:solidFill>
                  <a:srgbClr val="7D9029"/>
                </a:solidFill>
                <a:latin typeface="Consolas"/>
              </a:rPr>
              <a:t>src</a:t>
            </a:r>
            <a:r>
              <a:rPr lang="en-US" sz="1400" b="1" dirty="0">
                <a:solidFill>
                  <a:srgbClr val="7D9029"/>
                </a:solidFill>
                <a:latin typeface="Consolas"/>
              </a:rPr>
              <a:t>=</a:t>
            </a:r>
            <a:r>
              <a:rPr lang="en-US" sz="1400" b="1" dirty="0">
                <a:solidFill>
                  <a:srgbClr val="BA2121"/>
                </a:solidFill>
                <a:latin typeface="Consolas"/>
              </a:rPr>
              <a:t>“scripts/index.js"</a:t>
            </a:r>
            <a:r>
              <a:rPr lang="en-US" sz="1400" b="1" dirty="0">
                <a:solidFill>
                  <a:srgbClr val="008000"/>
                </a:solidFill>
                <a:latin typeface="Consolas"/>
              </a:rPr>
              <a:t>&gt;&lt;/script&gt;</a:t>
            </a:r>
            <a:endParaRPr lang="en-US" sz="1400" dirty="0">
              <a:latin typeface="Consolas"/>
            </a:endParaRPr>
          </a:p>
          <a:p>
            <a:r>
              <a:rPr lang="en-US" sz="1400" b="1" dirty="0">
                <a:solidFill>
                  <a:srgbClr val="008000"/>
                </a:solidFill>
                <a:latin typeface="Consolas"/>
              </a:rPr>
              <a:t>&lt;/head&gt;</a:t>
            </a:r>
          </a:p>
          <a:p>
            <a:endParaRPr lang="en-US" sz="1400" dirty="0">
              <a:latin typeface="Consolas"/>
            </a:endParaRPr>
          </a:p>
          <a:p>
            <a:r>
              <a:rPr lang="en-US" sz="1400" b="1" dirty="0">
                <a:solidFill>
                  <a:srgbClr val="008000"/>
                </a:solidFill>
                <a:latin typeface="Consolas"/>
              </a:rPr>
              <a:t>&lt;body&gt;</a:t>
            </a:r>
          </a:p>
          <a:p>
            <a:endParaRPr lang="en-US" sz="1400" b="1" dirty="0">
              <a:solidFill>
                <a:srgbClr val="008000"/>
              </a:solidFill>
              <a:latin typeface="Consolas"/>
            </a:endParaRPr>
          </a:p>
          <a:p>
            <a:r>
              <a:rPr lang="en-US" sz="1400" b="1" dirty="0">
                <a:solidFill>
                  <a:srgbClr val="008000"/>
                </a:solidFill>
                <a:latin typeface="Consolas"/>
              </a:rPr>
              <a:t>	&lt;h1&gt;Widget Title&lt;/h1&gt;</a:t>
            </a:r>
          </a:p>
          <a:p>
            <a:endParaRPr lang="en-US" sz="1400" dirty="0">
              <a:latin typeface="Consolas"/>
            </a:endParaRPr>
          </a:p>
          <a:p>
            <a:r>
              <a:rPr lang="en-US" sz="1400" b="1" dirty="0">
                <a:solidFill>
                  <a:srgbClr val="008000"/>
                </a:solidFill>
                <a:latin typeface="Consolas"/>
              </a:rPr>
              <a:t>&lt;/body&gt;</a:t>
            </a:r>
          </a:p>
          <a:p>
            <a:r>
              <a:rPr lang="en-US" sz="1400" b="1" dirty="0">
                <a:solidFill>
                  <a:srgbClr val="008000"/>
                </a:solidFill>
                <a:latin typeface="Consolas"/>
              </a:rPr>
              <a:t>&lt;/html&gt;</a:t>
            </a:r>
          </a:p>
        </p:txBody>
      </p:sp>
      <p:sp>
        <p:nvSpPr>
          <p:cNvPr id="5" name="Rectangle 4"/>
          <p:cNvSpPr/>
          <p:nvPr/>
        </p:nvSpPr>
        <p:spPr bwMode="auto">
          <a:xfrm>
            <a:off x="1043608" y="4581128"/>
            <a:ext cx="5184576" cy="216024"/>
          </a:xfrm>
          <a:prstGeom prst="rect">
            <a:avLst/>
          </a:prstGeom>
          <a:solidFill>
            <a:schemeClr val="bg2">
              <a:alpha val="8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custDataLst>
      <p:tags r:id="rId1"/>
    </p:custDataLst>
    <p:extLst>
      <p:ext uri="{BB962C8B-B14F-4D97-AF65-F5344CB8AC3E}">
        <p14:creationId xmlns:p14="http://schemas.microsoft.com/office/powerpoint/2010/main" val="4293104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Resource Aggregation Basic</a:t>
            </a:r>
          </a:p>
        </p:txBody>
      </p:sp>
      <p:sp>
        <p:nvSpPr>
          <p:cNvPr id="33" name="Slide Number Placeholder 3"/>
          <p:cNvSpPr txBox="1">
            <a:spLocks/>
          </p:cNvSpPr>
          <p:nvPr/>
        </p:nvSpPr>
        <p:spPr>
          <a:xfrm>
            <a:off x="5910006" y="5309904"/>
            <a:ext cx="1669467" cy="2545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Helvetica Neue Light"/>
                <a:ea typeface="+mn-ea"/>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FF59741-7650-A046-95B5-8D31235C520E}" type="slidenum">
              <a:rPr lang="en-US" sz="1000" smtClean="0"/>
              <a:pPr/>
              <a:t>12</a:t>
            </a:fld>
            <a:endParaRPr lang="en-US" sz="1000" dirty="0"/>
          </a:p>
        </p:txBody>
      </p:sp>
      <p:sp>
        <p:nvSpPr>
          <p:cNvPr id="34" name="TextBox 33"/>
          <p:cNvSpPr txBox="1"/>
          <p:nvPr/>
        </p:nvSpPr>
        <p:spPr>
          <a:xfrm>
            <a:off x="698400" y="846291"/>
            <a:ext cx="7747000" cy="5909310"/>
          </a:xfrm>
          <a:prstGeom prst="rect">
            <a:avLst/>
          </a:prstGeom>
          <a:solidFill>
            <a:schemeClr val="tx1">
              <a:lumMod val="10000"/>
              <a:lumOff val="90000"/>
            </a:schemeClr>
          </a:solidFill>
          <a:ln>
            <a:noFill/>
          </a:ln>
        </p:spPr>
        <p:txBody>
          <a:bodyPr wrap="square" rtlCol="0">
            <a:spAutoFit/>
          </a:bodyPr>
          <a:lstStyle/>
          <a:p>
            <a:pPr algn="l"/>
            <a:r>
              <a:rPr lang="en-US" sz="1400" b="1" dirty="0">
                <a:latin typeface="Gill Sans"/>
                <a:cs typeface="Courier New" pitchFamily="49" charset="0"/>
              </a:rPr>
              <a:t>Bank Portal</a:t>
            </a:r>
            <a:endParaRPr lang="en-US" sz="1400" dirty="0">
              <a:latin typeface="Courier New" pitchFamily="49" charset="0"/>
              <a:cs typeface="Courier New" pitchFamily="49" charset="0"/>
            </a:endParaRPr>
          </a:p>
          <a:p>
            <a:pPr algn="l"/>
            <a:r>
              <a:rPr lang="en-US" sz="1400" b="1" dirty="0">
                <a:latin typeface="Courier New" pitchFamily="49" charset="0"/>
                <a:cs typeface="Courier New" pitchFamily="49" charset="0"/>
              </a:rPr>
              <a:t>&lt;head&gt;</a:t>
            </a:r>
          </a:p>
          <a:p>
            <a:pPr algn="l"/>
            <a:r>
              <a:rPr lang="en-US" sz="1400" b="1" dirty="0">
                <a:latin typeface="Courier New" pitchFamily="49" charset="0"/>
                <a:cs typeface="Courier New" pitchFamily="49" charset="0"/>
              </a:rPr>
              <a:t>   &lt;title&gt;Bank Portal&lt;/title&gt;</a:t>
            </a:r>
          </a:p>
          <a:p>
            <a:pPr algn="l"/>
            <a:r>
              <a:rPr lang="en-US" sz="1400" b="1" dirty="0">
                <a:latin typeface="Courier New" pitchFamily="49" charset="0"/>
                <a:cs typeface="Courier New" pitchFamily="49" charset="0"/>
              </a:rPr>
              <a:t>   &lt;link </a:t>
            </a:r>
            <a:r>
              <a:rPr lang="en-US" sz="1400" b="1" dirty="0" err="1">
                <a:latin typeface="Courier New" pitchFamily="49" charset="0"/>
                <a:cs typeface="Courier New" pitchFamily="49" charset="0"/>
              </a:rPr>
              <a:t>href</a:t>
            </a:r>
            <a:r>
              <a:rPr lang="en-US" sz="1400" b="1" dirty="0">
                <a:latin typeface="Courier New" pitchFamily="49" charset="0"/>
                <a:cs typeface="Courier New" pitchFamily="49" charset="0"/>
              </a:rPr>
              <a:t>=“account-balance.css”/&gt;</a:t>
            </a:r>
          </a:p>
          <a:p>
            <a:pPr algn="l"/>
            <a:r>
              <a:rPr lang="en-US" sz="1400" b="1" dirty="0">
                <a:latin typeface="Courier New" pitchFamily="49" charset="0"/>
                <a:cs typeface="Courier New" pitchFamily="49" charset="0"/>
              </a:rPr>
              <a:t>   &lt;script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=“jquery.js”&gt;&lt;/script&gt;</a:t>
            </a:r>
          </a:p>
          <a:p>
            <a:pPr algn="l"/>
            <a:r>
              <a:rPr lang="en-US" sz="1400" b="1" dirty="0">
                <a:latin typeface="Courier New" pitchFamily="49" charset="0"/>
                <a:cs typeface="Courier New" pitchFamily="49" charset="0"/>
              </a:rPr>
              <a:t>   &lt;script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=“stock-ticker.js”&gt;&lt;/script&gt;</a:t>
            </a:r>
          </a:p>
          <a:p>
            <a:pPr algn="l"/>
            <a:r>
              <a:rPr lang="en-US" sz="1400" b="1" dirty="0">
                <a:latin typeface="Courier New" pitchFamily="49" charset="0"/>
                <a:cs typeface="Courier New" pitchFamily="49" charset="0"/>
              </a:rPr>
              <a:t>   &lt;script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=“account-balance.js”&gt;&lt;/script&gt;</a:t>
            </a:r>
          </a:p>
          <a:p>
            <a:pPr algn="l"/>
            <a:r>
              <a:rPr lang="en-US" sz="1400" b="1" dirty="0">
                <a:latin typeface="Courier New" pitchFamily="49" charset="0"/>
                <a:cs typeface="Courier New" pitchFamily="49" charset="0"/>
              </a:rPr>
              <a:t>&lt;/head&gt;</a:t>
            </a:r>
          </a:p>
          <a:p>
            <a:pPr algn="l"/>
            <a:r>
              <a:rPr lang="en-US" sz="1400" b="1" dirty="0">
                <a:latin typeface="Courier New" pitchFamily="49" charset="0"/>
                <a:cs typeface="Courier New" pitchFamily="49" charset="0"/>
              </a:rPr>
              <a:t>&lt;body&gt;</a:t>
            </a: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r>
              <a:rPr lang="en-US" sz="1400" b="1" dirty="0">
                <a:latin typeface="Courier New" pitchFamily="49" charset="0"/>
                <a:cs typeface="Courier New" pitchFamily="49" charset="0"/>
              </a:rPr>
              <a:t>&lt;/body&gt;</a:t>
            </a:r>
          </a:p>
        </p:txBody>
      </p:sp>
      <p:grpSp>
        <p:nvGrpSpPr>
          <p:cNvPr id="46" name="Group 45"/>
          <p:cNvGrpSpPr/>
          <p:nvPr/>
        </p:nvGrpSpPr>
        <p:grpSpPr>
          <a:xfrm>
            <a:off x="1052945" y="2865839"/>
            <a:ext cx="5426211" cy="1828195"/>
            <a:chOff x="2680424" y="3469942"/>
            <a:chExt cx="5749637" cy="1828195"/>
          </a:xfrm>
        </p:grpSpPr>
        <p:sp>
          <p:nvSpPr>
            <p:cNvPr id="36" name="Freeform 13"/>
            <p:cNvSpPr>
              <a:spLocks/>
            </p:cNvSpPr>
            <p:nvPr/>
          </p:nvSpPr>
          <p:spPr bwMode="auto">
            <a:xfrm>
              <a:off x="2680424" y="3469942"/>
              <a:ext cx="5749637" cy="1828195"/>
            </a:xfrm>
            <a:custGeom>
              <a:avLst/>
              <a:gdLst>
                <a:gd name="connsiteX0" fmla="*/ 0 w 3733387"/>
                <a:gd name="connsiteY0" fmla="*/ 0 h 1726595"/>
                <a:gd name="connsiteX1" fmla="*/ 3733387 w 3733387"/>
                <a:gd name="connsiteY1" fmla="*/ 0 h 1726595"/>
                <a:gd name="connsiteX2" fmla="*/ 3733387 w 3733387"/>
                <a:gd name="connsiteY2" fmla="*/ 1726595 h 1726595"/>
                <a:gd name="connsiteX3" fmla="*/ 0 w 3733387"/>
                <a:gd name="connsiteY3" fmla="*/ 1726595 h 1726595"/>
                <a:gd name="connsiteX4" fmla="*/ 0 w 3733387"/>
                <a:gd name="connsiteY4" fmla="*/ 0 h 1726595"/>
                <a:gd name="connsiteX0" fmla="*/ 0 w 3885787"/>
                <a:gd name="connsiteY0" fmla="*/ 101600 h 1828195"/>
                <a:gd name="connsiteX1" fmla="*/ 3885787 w 3885787"/>
                <a:gd name="connsiteY1" fmla="*/ 0 h 1828195"/>
                <a:gd name="connsiteX2" fmla="*/ 3733387 w 3885787"/>
                <a:gd name="connsiteY2" fmla="*/ 1828195 h 1828195"/>
                <a:gd name="connsiteX3" fmla="*/ 0 w 3885787"/>
                <a:gd name="connsiteY3" fmla="*/ 1828195 h 1828195"/>
                <a:gd name="connsiteX4" fmla="*/ 0 w 3885787"/>
                <a:gd name="connsiteY4" fmla="*/ 101600 h 182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787" h="1828195">
                  <a:moveTo>
                    <a:pt x="0" y="101600"/>
                  </a:moveTo>
                  <a:lnTo>
                    <a:pt x="3885787" y="0"/>
                  </a:lnTo>
                  <a:lnTo>
                    <a:pt x="3733387" y="1828195"/>
                  </a:lnTo>
                  <a:lnTo>
                    <a:pt x="0" y="1828195"/>
                  </a:lnTo>
                  <a:lnTo>
                    <a:pt x="0" y="101600"/>
                  </a:lnTo>
                  <a:close/>
                </a:path>
              </a:pathLst>
            </a:custGeom>
            <a:solidFill>
              <a:schemeClr val="tx2">
                <a:lumMod val="25000"/>
                <a:lumOff val="75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37" name="TextBox 36"/>
            <p:cNvSpPr txBox="1"/>
            <p:nvPr/>
          </p:nvSpPr>
          <p:spPr>
            <a:xfrm>
              <a:off x="2885036" y="3714185"/>
              <a:ext cx="5487181" cy="1569660"/>
            </a:xfrm>
            <a:prstGeom prst="rect">
              <a:avLst/>
            </a:prstGeom>
            <a:noFill/>
          </p:spPr>
          <p:txBody>
            <a:bodyPr wrap="square" rtlCol="0">
              <a:spAutoFit/>
            </a:bodyPr>
            <a:lstStyle/>
            <a:p>
              <a:pPr algn="l"/>
              <a:r>
                <a:rPr lang="en-US" sz="1200" b="1" dirty="0">
                  <a:latin typeface="Gill Sans"/>
                  <a:cs typeface="Courier New" pitchFamily="49" charset="0"/>
                </a:rPr>
                <a:t>My Stocks Widget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=“jquery.js”&gt;&lt;/script&gt;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=“stock-ticker.js”&gt;&lt;script&gt;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&lt;body&gt;</a:t>
              </a:r>
            </a:p>
            <a:p>
              <a:endParaRPr lang="en-US" sz="1050" dirty="0">
                <a:latin typeface="Courier New" pitchFamily="49" charset="0"/>
                <a:cs typeface="Courier New" pitchFamily="49" charset="0"/>
              </a:endParaRPr>
            </a:p>
            <a:p>
              <a:endParaRPr lang="en-US" sz="1050" dirty="0">
                <a:latin typeface="Courier New" pitchFamily="49" charset="0"/>
                <a:cs typeface="Courier New" pitchFamily="49" charset="0"/>
              </a:endParaRPr>
            </a:p>
            <a:p>
              <a:r>
                <a:rPr lang="en-US" sz="1050" dirty="0">
                  <a:latin typeface="Courier New" pitchFamily="49" charset="0"/>
                  <a:cs typeface="Courier New" pitchFamily="49" charset="0"/>
                </a:rPr>
                <a:t>&lt;/body&gt;</a:t>
              </a:r>
            </a:p>
          </p:txBody>
        </p:sp>
      </p:grpSp>
      <p:grpSp>
        <p:nvGrpSpPr>
          <p:cNvPr id="48" name="Group 47"/>
          <p:cNvGrpSpPr/>
          <p:nvPr/>
        </p:nvGrpSpPr>
        <p:grpSpPr>
          <a:xfrm>
            <a:off x="2561740" y="4385227"/>
            <a:ext cx="5754676" cy="1996101"/>
            <a:chOff x="3378385" y="5638044"/>
            <a:chExt cx="5293785" cy="2572200"/>
          </a:xfrm>
        </p:grpSpPr>
        <p:sp>
          <p:nvSpPr>
            <p:cNvPr id="39" name="Freeform 13"/>
            <p:cNvSpPr>
              <a:spLocks/>
            </p:cNvSpPr>
            <p:nvPr/>
          </p:nvSpPr>
          <p:spPr bwMode="auto">
            <a:xfrm>
              <a:off x="3378385" y="5638044"/>
              <a:ext cx="5168377" cy="2572200"/>
            </a:xfrm>
            <a:custGeom>
              <a:avLst/>
              <a:gdLst>
                <a:gd name="connsiteX0" fmla="*/ 0 w 4969178"/>
                <a:gd name="connsiteY0" fmla="*/ 0 h 2201256"/>
                <a:gd name="connsiteX1" fmla="*/ 4969178 w 4969178"/>
                <a:gd name="connsiteY1" fmla="*/ 0 h 2201256"/>
                <a:gd name="connsiteX2" fmla="*/ 4969178 w 4969178"/>
                <a:gd name="connsiteY2" fmla="*/ 2201256 h 2201256"/>
                <a:gd name="connsiteX3" fmla="*/ 0 w 4969178"/>
                <a:gd name="connsiteY3" fmla="*/ 2201256 h 2201256"/>
                <a:gd name="connsiteX4" fmla="*/ 0 w 4969178"/>
                <a:gd name="connsiteY4" fmla="*/ 0 h 2201256"/>
                <a:gd name="connsiteX0" fmla="*/ 0 w 5045378"/>
                <a:gd name="connsiteY0" fmla="*/ 0 h 2302856"/>
                <a:gd name="connsiteX1" fmla="*/ 5045378 w 5045378"/>
                <a:gd name="connsiteY1" fmla="*/ 101600 h 2302856"/>
                <a:gd name="connsiteX2" fmla="*/ 5045378 w 5045378"/>
                <a:gd name="connsiteY2" fmla="*/ 2302856 h 2302856"/>
                <a:gd name="connsiteX3" fmla="*/ 76200 w 5045378"/>
                <a:gd name="connsiteY3" fmla="*/ 2302856 h 2302856"/>
                <a:gd name="connsiteX4" fmla="*/ 0 w 5045378"/>
                <a:gd name="connsiteY4" fmla="*/ 0 h 230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378" h="2302856">
                  <a:moveTo>
                    <a:pt x="0" y="0"/>
                  </a:moveTo>
                  <a:lnTo>
                    <a:pt x="5045378" y="101600"/>
                  </a:lnTo>
                  <a:lnTo>
                    <a:pt x="5045378" y="2302856"/>
                  </a:lnTo>
                  <a:lnTo>
                    <a:pt x="76200" y="2302856"/>
                  </a:lnTo>
                  <a:lnTo>
                    <a:pt x="0" y="0"/>
                  </a:lnTo>
                  <a:close/>
                </a:path>
              </a:pathLst>
            </a:custGeom>
            <a:solidFill>
              <a:schemeClr val="tx2">
                <a:lumMod val="50000"/>
                <a:lumOff val="50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40" name="TextBox 39"/>
            <p:cNvSpPr txBox="1"/>
            <p:nvPr/>
          </p:nvSpPr>
          <p:spPr>
            <a:xfrm>
              <a:off x="3602362" y="5873315"/>
              <a:ext cx="5069808" cy="1933731"/>
            </a:xfrm>
            <a:prstGeom prst="rect">
              <a:avLst/>
            </a:prstGeom>
            <a:noFill/>
          </p:spPr>
          <p:txBody>
            <a:bodyPr wrap="square" rtlCol="0">
              <a:spAutoFit/>
            </a:bodyPr>
            <a:lstStyle/>
            <a:p>
              <a:r>
                <a:rPr lang="en-US" sz="1200" b="1" dirty="0">
                  <a:latin typeface="Gill Sans"/>
                  <a:cs typeface="Courier New" pitchFamily="49" charset="0"/>
                </a:rPr>
                <a:t>Account Balance Widget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   &lt;link </a:t>
              </a:r>
              <a:r>
                <a:rPr lang="en-US" sz="1050" dirty="0" err="1">
                  <a:latin typeface="Courier New" pitchFamily="49" charset="0"/>
                  <a:cs typeface="Courier New" pitchFamily="49" charset="0"/>
                </a:rPr>
                <a:t>href</a:t>
              </a:r>
              <a:r>
                <a:rPr lang="en-US" sz="1050" dirty="0">
                  <a:latin typeface="Courier New" pitchFamily="49" charset="0"/>
                  <a:cs typeface="Courier New" pitchFamily="49" charset="0"/>
                </a:rPr>
                <a:t>=“account-balance.css”/&gt;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=“jquery.js”&gt;&lt;/script&gt;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=“account-balance.js”&gt;&lt;script&gt;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&lt;body&gt;</a:t>
              </a:r>
            </a:p>
            <a:p>
              <a:endParaRPr lang="en-US" sz="1050" dirty="0">
                <a:latin typeface="Courier New" pitchFamily="49" charset="0"/>
                <a:cs typeface="Courier New" pitchFamily="49" charset="0"/>
              </a:endParaRPr>
            </a:p>
            <a:p>
              <a:endParaRPr lang="en-US" sz="1050" dirty="0">
                <a:latin typeface="Courier New" pitchFamily="49" charset="0"/>
                <a:cs typeface="Courier New" pitchFamily="49" charset="0"/>
              </a:endParaRPr>
            </a:p>
            <a:p>
              <a:r>
                <a:rPr lang="en-US" sz="1050" dirty="0">
                  <a:latin typeface="Courier New" pitchFamily="49" charset="0"/>
                  <a:cs typeface="Courier New" pitchFamily="49" charset="0"/>
                </a:rPr>
                <a:t>&lt;/body&gt;</a:t>
              </a:r>
            </a:p>
          </p:txBody>
        </p:sp>
      </p:grpSp>
      <p:sp>
        <p:nvSpPr>
          <p:cNvPr id="41" name="Freeform 40"/>
          <p:cNvSpPr/>
          <p:nvPr/>
        </p:nvSpPr>
        <p:spPr bwMode="auto">
          <a:xfrm>
            <a:off x="251519" y="1838553"/>
            <a:ext cx="1297915" cy="1733550"/>
          </a:xfrm>
          <a:custGeom>
            <a:avLst/>
            <a:gdLst>
              <a:gd name="connsiteX0" fmla="*/ 2485477 w 2485477"/>
              <a:gd name="connsiteY0" fmla="*/ 1828800 h 1828800"/>
              <a:gd name="connsiteX1" fmla="*/ 18049 w 2485477"/>
              <a:gd name="connsiteY1" fmla="*/ 740229 h 1828800"/>
              <a:gd name="connsiteX2" fmla="*/ 1382392 w 2485477"/>
              <a:gd name="connsiteY2" fmla="*/ 0 h 1828800"/>
              <a:gd name="connsiteX0" fmla="*/ 1830035 w 1830035"/>
              <a:gd name="connsiteY0" fmla="*/ 1828800 h 1828800"/>
              <a:gd name="connsiteX1" fmla="*/ 34256 w 1830035"/>
              <a:gd name="connsiteY1" fmla="*/ 740229 h 1828800"/>
              <a:gd name="connsiteX2" fmla="*/ 726950 w 1830035"/>
              <a:gd name="connsiteY2" fmla="*/ 0 h 1828800"/>
              <a:gd name="connsiteX0" fmla="*/ 1817864 w 1817864"/>
              <a:gd name="connsiteY0" fmla="*/ 1828800 h 1828800"/>
              <a:gd name="connsiteX1" fmla="*/ 22085 w 1817864"/>
              <a:gd name="connsiteY1" fmla="*/ 740229 h 1828800"/>
              <a:gd name="connsiteX2" fmla="*/ 1128101 w 1817864"/>
              <a:gd name="connsiteY2" fmla="*/ 0 h 1828800"/>
              <a:gd name="connsiteX0" fmla="*/ 1632737 w 1632737"/>
              <a:gd name="connsiteY0" fmla="*/ 1828800 h 1828800"/>
              <a:gd name="connsiteX1" fmla="*/ 26398 w 1632737"/>
              <a:gd name="connsiteY1" fmla="*/ 974081 h 1828800"/>
              <a:gd name="connsiteX2" fmla="*/ 942974 w 1632737"/>
              <a:gd name="connsiteY2" fmla="*/ 0 h 1828800"/>
              <a:gd name="connsiteX0" fmla="*/ 1699874 w 1699874"/>
              <a:gd name="connsiteY0" fmla="*/ 1828800 h 1828800"/>
              <a:gd name="connsiteX1" fmla="*/ 24649 w 1699874"/>
              <a:gd name="connsiteY1" fmla="*/ 974081 h 1828800"/>
              <a:gd name="connsiteX2" fmla="*/ 1010111 w 1699874"/>
              <a:gd name="connsiteY2" fmla="*/ 0 h 1828800"/>
              <a:gd name="connsiteX0" fmla="*/ 1716694 w 1716694"/>
              <a:gd name="connsiteY0" fmla="*/ 1828800 h 1828800"/>
              <a:gd name="connsiteX1" fmla="*/ 24247 w 1716694"/>
              <a:gd name="connsiteY1" fmla="*/ 901002 h 1828800"/>
              <a:gd name="connsiteX2" fmla="*/ 1026931 w 1716694"/>
              <a:gd name="connsiteY2" fmla="*/ 0 h 1828800"/>
              <a:gd name="connsiteX0" fmla="*/ 1613364 w 1613364"/>
              <a:gd name="connsiteY0" fmla="*/ 1828800 h 1828800"/>
              <a:gd name="connsiteX1" fmla="*/ 24247 w 1613364"/>
              <a:gd name="connsiteY1" fmla="*/ 901002 h 1828800"/>
              <a:gd name="connsiteX2" fmla="*/ 1026931 w 1613364"/>
              <a:gd name="connsiteY2" fmla="*/ 0 h 1828800"/>
            </a:gdLst>
            <a:ahLst/>
            <a:cxnLst>
              <a:cxn ang="0">
                <a:pos x="connsiteX0" y="connsiteY0"/>
              </a:cxn>
              <a:cxn ang="0">
                <a:pos x="connsiteX1" y="connsiteY1"/>
              </a:cxn>
              <a:cxn ang="0">
                <a:pos x="connsiteX2" y="connsiteY2"/>
              </a:cxn>
            </a:cxnLst>
            <a:rect l="l" t="t" r="r" b="b"/>
            <a:pathLst>
              <a:path w="1613364" h="1828800">
                <a:moveTo>
                  <a:pt x="1613364" y="1828800"/>
                </a:moveTo>
                <a:cubicBezTo>
                  <a:pt x="471573" y="1436914"/>
                  <a:pt x="208094" y="1205802"/>
                  <a:pt x="24247" y="901002"/>
                </a:cubicBezTo>
                <a:cubicBezTo>
                  <a:pt x="-159600" y="596202"/>
                  <a:pt x="753579" y="101600"/>
                  <a:pt x="1026931"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lang="nl-NL" sz="1200" dirty="0"/>
          </a:p>
        </p:txBody>
      </p:sp>
      <p:sp>
        <p:nvSpPr>
          <p:cNvPr id="42" name="Freeform 41"/>
          <p:cNvSpPr/>
          <p:nvPr/>
        </p:nvSpPr>
        <p:spPr bwMode="auto">
          <a:xfrm>
            <a:off x="278185" y="2056838"/>
            <a:ext cx="1229685" cy="1671337"/>
          </a:xfrm>
          <a:custGeom>
            <a:avLst/>
            <a:gdLst>
              <a:gd name="connsiteX0" fmla="*/ 2663260 w 2663260"/>
              <a:gd name="connsiteY0" fmla="*/ 1625600 h 1625600"/>
              <a:gd name="connsiteX1" fmla="*/ 21660 w 2663260"/>
              <a:gd name="connsiteY1" fmla="*/ 1001486 h 1625600"/>
              <a:gd name="connsiteX2" fmla="*/ 1487603 w 2663260"/>
              <a:gd name="connsiteY2" fmla="*/ 0 h 1625600"/>
              <a:gd name="connsiteX0" fmla="*/ 2658213 w 2658213"/>
              <a:gd name="connsiteY0" fmla="*/ 1611898 h 1611898"/>
              <a:gd name="connsiteX1" fmla="*/ 16613 w 2658213"/>
              <a:gd name="connsiteY1" fmla="*/ 987784 h 1611898"/>
              <a:gd name="connsiteX2" fmla="*/ 1889789 w 2658213"/>
              <a:gd name="connsiteY2" fmla="*/ 0 h 1611898"/>
              <a:gd name="connsiteX0" fmla="*/ 2046790 w 2046790"/>
              <a:gd name="connsiteY0" fmla="*/ 1611898 h 1611898"/>
              <a:gd name="connsiteX1" fmla="*/ 25738 w 2046790"/>
              <a:gd name="connsiteY1" fmla="*/ 905569 h 1611898"/>
              <a:gd name="connsiteX2" fmla="*/ 1278366 w 2046790"/>
              <a:gd name="connsiteY2" fmla="*/ 0 h 1611898"/>
              <a:gd name="connsiteX0" fmla="*/ 1801982 w 1801982"/>
              <a:gd name="connsiteY0" fmla="*/ 1611898 h 1611898"/>
              <a:gd name="connsiteX1" fmla="*/ 33027 w 1801982"/>
              <a:gd name="connsiteY1" fmla="*/ 782246 h 1611898"/>
              <a:gd name="connsiteX2" fmla="*/ 1033558 w 1801982"/>
              <a:gd name="connsiteY2" fmla="*/ 0 h 1611898"/>
              <a:gd name="connsiteX0" fmla="*/ 1764691 w 1764691"/>
              <a:gd name="connsiteY0" fmla="*/ 1611898 h 1611898"/>
              <a:gd name="connsiteX1" fmla="*/ 34520 w 1764691"/>
              <a:gd name="connsiteY1" fmla="*/ 1028893 h 1611898"/>
              <a:gd name="connsiteX2" fmla="*/ 996267 w 1764691"/>
              <a:gd name="connsiteY2" fmla="*/ 0 h 1611898"/>
              <a:gd name="connsiteX0" fmla="*/ 1839394 w 1839394"/>
              <a:gd name="connsiteY0" fmla="*/ 1611898 h 1611898"/>
              <a:gd name="connsiteX1" fmla="*/ 31654 w 1839394"/>
              <a:gd name="connsiteY1" fmla="*/ 960379 h 1611898"/>
              <a:gd name="connsiteX2" fmla="*/ 1070970 w 1839394"/>
              <a:gd name="connsiteY2" fmla="*/ 0 h 1611898"/>
              <a:gd name="connsiteX0" fmla="*/ 1839394 w 1839394"/>
              <a:gd name="connsiteY0" fmla="*/ 1611898 h 1611898"/>
              <a:gd name="connsiteX1" fmla="*/ 31654 w 1839394"/>
              <a:gd name="connsiteY1" fmla="*/ 891866 h 1611898"/>
              <a:gd name="connsiteX2" fmla="*/ 1070970 w 1839394"/>
              <a:gd name="connsiteY2" fmla="*/ 0 h 1611898"/>
              <a:gd name="connsiteX0" fmla="*/ 1895709 w 1895709"/>
              <a:gd name="connsiteY0" fmla="*/ 1611898 h 1611898"/>
              <a:gd name="connsiteX1" fmla="*/ 29792 w 1895709"/>
              <a:gd name="connsiteY1" fmla="*/ 987784 h 1611898"/>
              <a:gd name="connsiteX2" fmla="*/ 1127285 w 1895709"/>
              <a:gd name="connsiteY2" fmla="*/ 0 h 1611898"/>
              <a:gd name="connsiteX0" fmla="*/ 1721180 w 1721180"/>
              <a:gd name="connsiteY0" fmla="*/ 1653005 h 1653005"/>
              <a:gd name="connsiteX1" fmla="*/ 29792 w 1721180"/>
              <a:gd name="connsiteY1" fmla="*/ 987784 h 1653005"/>
              <a:gd name="connsiteX2" fmla="*/ 1127285 w 1721180"/>
              <a:gd name="connsiteY2" fmla="*/ 0 h 1653005"/>
            </a:gdLst>
            <a:ahLst/>
            <a:cxnLst>
              <a:cxn ang="0">
                <a:pos x="connsiteX0" y="connsiteY0"/>
              </a:cxn>
              <a:cxn ang="0">
                <a:pos x="connsiteX1" y="connsiteY1"/>
              </a:cxn>
              <a:cxn ang="0">
                <a:pos x="connsiteX2" y="connsiteY2"/>
              </a:cxn>
            </a:cxnLst>
            <a:rect l="l" t="t" r="r" b="b"/>
            <a:pathLst>
              <a:path w="1721180" h="1653005">
                <a:moveTo>
                  <a:pt x="1721180" y="1653005"/>
                </a:moveTo>
                <a:cubicBezTo>
                  <a:pt x="498351" y="1476414"/>
                  <a:pt x="225735" y="1258717"/>
                  <a:pt x="29792" y="987784"/>
                </a:cubicBezTo>
                <a:cubicBezTo>
                  <a:pt x="-166151" y="716851"/>
                  <a:pt x="650732" y="128209"/>
                  <a:pt x="1127285"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a:ln>
                <a:noFill/>
              </a:ln>
              <a:solidFill>
                <a:schemeClr val="bg1"/>
              </a:solidFill>
              <a:effectLst/>
              <a:latin typeface="Gill Sans" charset="0"/>
            </a:endParaRPr>
          </a:p>
        </p:txBody>
      </p:sp>
      <p:sp>
        <p:nvSpPr>
          <p:cNvPr id="43" name="Freeform 42"/>
          <p:cNvSpPr/>
          <p:nvPr/>
        </p:nvSpPr>
        <p:spPr bwMode="auto">
          <a:xfrm>
            <a:off x="4739847" y="1852408"/>
            <a:ext cx="3065092" cy="3355963"/>
          </a:xfrm>
          <a:custGeom>
            <a:avLst/>
            <a:gdLst>
              <a:gd name="connsiteX0" fmla="*/ 812800 w 2236258"/>
              <a:gd name="connsiteY0" fmla="*/ 4528457 h 4528457"/>
              <a:gd name="connsiteX1" fmla="*/ 2220686 w 2236258"/>
              <a:gd name="connsiteY1" fmla="*/ 1088572 h 4528457"/>
              <a:gd name="connsiteX2" fmla="*/ 0 w 2236258"/>
              <a:gd name="connsiteY2" fmla="*/ 0 h 4528457"/>
              <a:gd name="connsiteX0" fmla="*/ 812800 w 2238589"/>
              <a:gd name="connsiteY0" fmla="*/ 4528457 h 4528457"/>
              <a:gd name="connsiteX1" fmla="*/ 2220686 w 2238589"/>
              <a:gd name="connsiteY1" fmla="*/ 1088572 h 4528457"/>
              <a:gd name="connsiteX2" fmla="*/ 0 w 2238589"/>
              <a:gd name="connsiteY2" fmla="*/ 0 h 4528457"/>
              <a:gd name="connsiteX0" fmla="*/ 760332 w 2186121"/>
              <a:gd name="connsiteY0" fmla="*/ 4792403 h 4792403"/>
              <a:gd name="connsiteX1" fmla="*/ 2168218 w 2186121"/>
              <a:gd name="connsiteY1" fmla="*/ 1352518 h 4792403"/>
              <a:gd name="connsiteX2" fmla="*/ 0 w 2186121"/>
              <a:gd name="connsiteY2" fmla="*/ 0 h 4792403"/>
              <a:gd name="connsiteX0" fmla="*/ 707864 w 2133653"/>
              <a:gd name="connsiteY0" fmla="*/ 4772099 h 4772099"/>
              <a:gd name="connsiteX1" fmla="*/ 2115750 w 2133653"/>
              <a:gd name="connsiteY1" fmla="*/ 1332214 h 4772099"/>
              <a:gd name="connsiteX2" fmla="*/ 0 w 2133653"/>
              <a:gd name="connsiteY2" fmla="*/ 0 h 4772099"/>
              <a:gd name="connsiteX0" fmla="*/ 919810 w 2345599"/>
              <a:gd name="connsiteY0" fmla="*/ 4752639 h 4752639"/>
              <a:gd name="connsiteX1" fmla="*/ 2327696 w 2345599"/>
              <a:gd name="connsiteY1" fmla="*/ 1312754 h 4752639"/>
              <a:gd name="connsiteX2" fmla="*/ 0 w 2345599"/>
              <a:gd name="connsiteY2" fmla="*/ 0 h 4752639"/>
              <a:gd name="connsiteX0" fmla="*/ 866824 w 2344484"/>
              <a:gd name="connsiteY0" fmla="*/ 4713719 h 4713719"/>
              <a:gd name="connsiteX1" fmla="*/ 2327696 w 2344484"/>
              <a:gd name="connsiteY1" fmla="*/ 1312754 h 4713719"/>
              <a:gd name="connsiteX2" fmla="*/ 0 w 2344484"/>
              <a:gd name="connsiteY2" fmla="*/ 0 h 4713719"/>
            </a:gdLst>
            <a:ahLst/>
            <a:cxnLst>
              <a:cxn ang="0">
                <a:pos x="connsiteX0" y="connsiteY0"/>
              </a:cxn>
              <a:cxn ang="0">
                <a:pos x="connsiteX1" y="connsiteY1"/>
              </a:cxn>
              <a:cxn ang="0">
                <a:pos x="connsiteX2" y="connsiteY2"/>
              </a:cxn>
            </a:cxnLst>
            <a:rect l="l" t="t" r="r" b="b"/>
            <a:pathLst>
              <a:path w="2344484" h="4713719">
                <a:moveTo>
                  <a:pt x="866824" y="4713719"/>
                </a:moveTo>
                <a:cubicBezTo>
                  <a:pt x="1760925" y="3553880"/>
                  <a:pt x="2463163" y="2067497"/>
                  <a:pt x="2327696" y="1312754"/>
                </a:cubicBezTo>
                <a:cubicBezTo>
                  <a:pt x="2192229" y="558011"/>
                  <a:pt x="1042609" y="166914"/>
                  <a:pt x="0"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a:ln>
                <a:noFill/>
              </a:ln>
              <a:solidFill>
                <a:schemeClr val="bg1"/>
              </a:solidFill>
              <a:effectLst/>
              <a:latin typeface="Gill Sans" charset="0"/>
            </a:endParaRPr>
          </a:p>
        </p:txBody>
      </p:sp>
      <p:sp>
        <p:nvSpPr>
          <p:cNvPr id="44" name="Freeform 43"/>
          <p:cNvSpPr/>
          <p:nvPr/>
        </p:nvSpPr>
        <p:spPr bwMode="auto">
          <a:xfrm>
            <a:off x="4886370" y="1628800"/>
            <a:ext cx="2669043" cy="3346284"/>
          </a:xfrm>
          <a:custGeom>
            <a:avLst/>
            <a:gdLst>
              <a:gd name="connsiteX0" fmla="*/ 827314 w 2337608"/>
              <a:gd name="connsiteY0" fmla="*/ 4572000 h 4572000"/>
              <a:gd name="connsiteX1" fmla="*/ 2322286 w 2337608"/>
              <a:gd name="connsiteY1" fmla="*/ 856343 h 4572000"/>
              <a:gd name="connsiteX2" fmla="*/ 0 w 2337608"/>
              <a:gd name="connsiteY2" fmla="*/ 0 h 4572000"/>
              <a:gd name="connsiteX0" fmla="*/ 769237 w 2336728"/>
              <a:gd name="connsiteY0" fmla="*/ 4553107 h 4553107"/>
              <a:gd name="connsiteX1" fmla="*/ 2322286 w 2336728"/>
              <a:gd name="connsiteY1" fmla="*/ 856343 h 4553107"/>
              <a:gd name="connsiteX2" fmla="*/ 0 w 2336728"/>
              <a:gd name="connsiteY2" fmla="*/ 0 h 4553107"/>
              <a:gd name="connsiteX0" fmla="*/ 769237 w 2338885"/>
              <a:gd name="connsiteY0" fmla="*/ 4553107 h 4553107"/>
              <a:gd name="connsiteX1" fmla="*/ 2322286 w 2338885"/>
              <a:gd name="connsiteY1" fmla="*/ 856343 h 4553107"/>
              <a:gd name="connsiteX2" fmla="*/ 0 w 2338885"/>
              <a:gd name="connsiteY2" fmla="*/ 0 h 4553107"/>
              <a:gd name="connsiteX0" fmla="*/ 769237 w 2340831"/>
              <a:gd name="connsiteY0" fmla="*/ 4553107 h 4553107"/>
              <a:gd name="connsiteX1" fmla="*/ 2322286 w 2340831"/>
              <a:gd name="connsiteY1" fmla="*/ 856343 h 4553107"/>
              <a:gd name="connsiteX2" fmla="*/ 0 w 2340831"/>
              <a:gd name="connsiteY2" fmla="*/ 0 h 4553107"/>
              <a:gd name="connsiteX0" fmla="*/ 664760 w 2236354"/>
              <a:gd name="connsiteY0" fmla="*/ 4553107 h 4553107"/>
              <a:gd name="connsiteX1" fmla="*/ 2217809 w 2236354"/>
              <a:gd name="connsiteY1" fmla="*/ 856343 h 4553107"/>
              <a:gd name="connsiteX2" fmla="*/ 0 w 2236354"/>
              <a:gd name="connsiteY2" fmla="*/ 0 h 4553107"/>
            </a:gdLst>
            <a:ahLst/>
            <a:cxnLst>
              <a:cxn ang="0">
                <a:pos x="connsiteX0" y="connsiteY0"/>
              </a:cxn>
              <a:cxn ang="0">
                <a:pos x="connsiteX1" y="connsiteY1"/>
              </a:cxn>
              <a:cxn ang="0">
                <a:pos x="connsiteX2" y="connsiteY2"/>
              </a:cxn>
            </a:cxnLst>
            <a:rect l="l" t="t" r="r" b="b"/>
            <a:pathLst>
              <a:path w="2236354" h="4553107">
                <a:moveTo>
                  <a:pt x="664760" y="4553107"/>
                </a:moveTo>
                <a:cubicBezTo>
                  <a:pt x="1713497" y="3321881"/>
                  <a:pt x="2355695" y="1618343"/>
                  <a:pt x="2217809" y="856343"/>
                </a:cubicBezTo>
                <a:cubicBezTo>
                  <a:pt x="2079923" y="94343"/>
                  <a:pt x="0" y="0"/>
                  <a:pt x="0"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a:ln>
                <a:noFill/>
              </a:ln>
              <a:solidFill>
                <a:schemeClr val="bg1"/>
              </a:solidFill>
              <a:effectLst/>
              <a:latin typeface="Gill Sans" charset="0"/>
            </a:endParaRPr>
          </a:p>
        </p:txBody>
      </p:sp>
      <p:sp>
        <p:nvSpPr>
          <p:cNvPr id="45" name="Freeform 44"/>
          <p:cNvSpPr/>
          <p:nvPr/>
        </p:nvSpPr>
        <p:spPr bwMode="auto">
          <a:xfrm>
            <a:off x="5709129" y="2279605"/>
            <a:ext cx="1540055" cy="3036125"/>
          </a:xfrm>
          <a:custGeom>
            <a:avLst/>
            <a:gdLst>
              <a:gd name="connsiteX0" fmla="*/ 812800 w 2236258"/>
              <a:gd name="connsiteY0" fmla="*/ 4528457 h 4528457"/>
              <a:gd name="connsiteX1" fmla="*/ 2220686 w 2236258"/>
              <a:gd name="connsiteY1" fmla="*/ 1088572 h 4528457"/>
              <a:gd name="connsiteX2" fmla="*/ 0 w 2236258"/>
              <a:gd name="connsiteY2" fmla="*/ 0 h 4528457"/>
              <a:gd name="connsiteX0" fmla="*/ 288124 w 2230516"/>
              <a:gd name="connsiteY0" fmla="*/ 4248051 h 4248051"/>
              <a:gd name="connsiteX1" fmla="*/ 2220686 w 2230516"/>
              <a:gd name="connsiteY1" fmla="*/ 1088572 h 4248051"/>
              <a:gd name="connsiteX2" fmla="*/ 0 w 2230516"/>
              <a:gd name="connsiteY2" fmla="*/ 0 h 4248051"/>
              <a:gd name="connsiteX0" fmla="*/ 288124 w 2231871"/>
              <a:gd name="connsiteY0" fmla="*/ 4248051 h 4248051"/>
              <a:gd name="connsiteX1" fmla="*/ 2220686 w 2231871"/>
              <a:gd name="connsiteY1" fmla="*/ 1088572 h 4248051"/>
              <a:gd name="connsiteX2" fmla="*/ 0 w 2231871"/>
              <a:gd name="connsiteY2" fmla="*/ 0 h 4248051"/>
              <a:gd name="connsiteX0" fmla="*/ 288124 w 2231871"/>
              <a:gd name="connsiteY0" fmla="*/ 4248051 h 4248051"/>
              <a:gd name="connsiteX1" fmla="*/ 2220686 w 2231871"/>
              <a:gd name="connsiteY1" fmla="*/ 1348949 h 4248051"/>
              <a:gd name="connsiteX2" fmla="*/ 0 w 2231871"/>
              <a:gd name="connsiteY2" fmla="*/ 0 h 4248051"/>
              <a:gd name="connsiteX0" fmla="*/ 1039606 w 2983353"/>
              <a:gd name="connsiteY0" fmla="*/ 4347239 h 4347239"/>
              <a:gd name="connsiteX1" fmla="*/ 2972168 w 2983353"/>
              <a:gd name="connsiteY1" fmla="*/ 1448137 h 4347239"/>
              <a:gd name="connsiteX2" fmla="*/ 0 w 2983353"/>
              <a:gd name="connsiteY2" fmla="*/ 0 h 4347239"/>
            </a:gdLst>
            <a:ahLst/>
            <a:cxnLst>
              <a:cxn ang="0">
                <a:pos x="connsiteX0" y="connsiteY0"/>
              </a:cxn>
              <a:cxn ang="0">
                <a:pos x="connsiteX1" y="connsiteY1"/>
              </a:cxn>
              <a:cxn ang="0">
                <a:pos x="connsiteX2" y="connsiteY2"/>
              </a:cxn>
            </a:cxnLst>
            <a:rect l="l" t="t" r="r" b="b"/>
            <a:pathLst>
              <a:path w="2983353" h="4347239">
                <a:moveTo>
                  <a:pt x="1039606" y="4347239"/>
                </a:moveTo>
                <a:cubicBezTo>
                  <a:pt x="1986174" y="3325131"/>
                  <a:pt x="3107635" y="2202880"/>
                  <a:pt x="2972168" y="1448137"/>
                </a:cubicBezTo>
                <a:cubicBezTo>
                  <a:pt x="2836701" y="693394"/>
                  <a:pt x="1042609" y="166914"/>
                  <a:pt x="0"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a:ln>
                <a:noFill/>
              </a:ln>
              <a:solidFill>
                <a:schemeClr val="bg1"/>
              </a:solidFill>
              <a:effectLst/>
              <a:latin typeface="Gill Sans" charset="0"/>
            </a:endParaRPr>
          </a:p>
        </p:txBody>
      </p:sp>
    </p:spTree>
    <p:custDataLst>
      <p:tags r:id="rId1"/>
    </p:custDataLst>
    <p:extLst>
      <p:ext uri="{BB962C8B-B14F-4D97-AF65-F5344CB8AC3E}">
        <p14:creationId xmlns:p14="http://schemas.microsoft.com/office/powerpoint/2010/main" val="55842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Effect transition="in" filter="fade">
                                      <p:cBhvr>
                                        <p:cTn id="17" dur="500"/>
                                        <p:tgtEl>
                                          <p:spTgt spid="34">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xEl>
                                              <p:pRg st="4" end="4"/>
                                            </p:txEl>
                                          </p:spTgt>
                                        </p:tgtEl>
                                        <p:attrNameLst>
                                          <p:attrName>style.visibility</p:attrName>
                                        </p:attrNameLst>
                                      </p:cBhvr>
                                      <p:to>
                                        <p:strVal val="visible"/>
                                      </p:to>
                                    </p:set>
                                    <p:animEffect transition="in" filter="fade">
                                      <p:cBhvr>
                                        <p:cTn id="25" dur="500"/>
                                        <p:tgtEl>
                                          <p:spTgt spid="3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
                                            <p:txEl>
                                              <p:pRg st="5" end="5"/>
                                            </p:txEl>
                                          </p:spTgt>
                                        </p:tgtEl>
                                        <p:attrNameLst>
                                          <p:attrName>style.visibility</p:attrName>
                                        </p:attrNameLst>
                                      </p:cBhvr>
                                      <p:to>
                                        <p:strVal val="visible"/>
                                      </p:to>
                                    </p:set>
                                    <p:animEffect transition="in" filter="fade">
                                      <p:cBhvr>
                                        <p:cTn id="36" dur="500"/>
                                        <p:tgtEl>
                                          <p:spTgt spid="34">
                                            <p:txEl>
                                              <p:pRg st="5" end="5"/>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xEl>
                                              <p:pRg st="6" end="6"/>
                                            </p:txEl>
                                          </p:spTgt>
                                        </p:tgtEl>
                                        <p:attrNameLst>
                                          <p:attrName>style.visibility</p:attrName>
                                        </p:attrNameLst>
                                      </p:cBhvr>
                                      <p:to>
                                        <p:strVal val="visible"/>
                                      </p:to>
                                    </p:set>
                                    <p:animEffect transition="in" filter="fade">
                                      <p:cBhvr>
                                        <p:cTn id="44" dur="500"/>
                                        <p:tgtEl>
                                          <p:spTgt spid="34">
                                            <p:txEl>
                                              <p:pRg st="6" end="6"/>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r>
              <a:rPr lang="en-US" dirty="0"/>
              <a:t>Universal Widget Collection</a:t>
            </a:r>
          </a:p>
          <a:p>
            <a:r>
              <a:rPr lang="en-US" dirty="0"/>
              <a:t/>
            </a:r>
            <a:br>
              <a:rPr lang="en-US" dirty="0"/>
            </a:br>
            <a:endParaRPr lang="en-US" altLang="en-US" dirty="0">
              <a:latin typeface="Roboto Light" charset="0"/>
              <a:ea typeface="ＭＳ Ｐゴシック" charset="-128"/>
            </a:endParaRPr>
          </a:p>
        </p:txBody>
      </p:sp>
      <p:grpSp>
        <p:nvGrpSpPr>
          <p:cNvPr id="4" name="Group 3"/>
          <p:cNvGrpSpPr/>
          <p:nvPr/>
        </p:nvGrpSpPr>
        <p:grpSpPr>
          <a:xfrm>
            <a:off x="251521" y="1268761"/>
            <a:ext cx="8576451" cy="4324554"/>
            <a:chOff x="675786" y="2064897"/>
            <a:chExt cx="3036221" cy="685986"/>
          </a:xfrm>
        </p:grpSpPr>
        <p:sp>
          <p:nvSpPr>
            <p:cNvPr id="3" name="TextBox 2"/>
            <p:cNvSpPr txBox="1"/>
            <p:nvPr/>
          </p:nvSpPr>
          <p:spPr>
            <a:xfrm>
              <a:off x="675786" y="2064897"/>
              <a:ext cx="3036221" cy="175483"/>
            </a:xfrm>
            <a:prstGeom prst="rect">
              <a:avLst/>
            </a:prstGeom>
            <a:noFill/>
          </p:spPr>
          <p:txBody>
            <a:bodyPr wrap="none" rtlCol="0">
              <a:spAutoFit/>
            </a:bodyPr>
            <a:lstStyle/>
            <a:p>
              <a:r>
                <a:rPr lang="en-US" sz="2800" dirty="0">
                  <a:latin typeface="Roboto Light"/>
                  <a:cs typeface="Roboto Light"/>
                </a:rPr>
                <a:t>Universal Widget Collection</a:t>
              </a:r>
            </a:p>
          </p:txBody>
        </p:sp>
        <p:sp>
          <p:nvSpPr>
            <p:cNvPr id="8" name="TextBox 7"/>
            <p:cNvSpPr txBox="1"/>
            <p:nvPr/>
          </p:nvSpPr>
          <p:spPr>
            <a:xfrm>
              <a:off x="675786" y="2223613"/>
              <a:ext cx="1242922" cy="527270"/>
            </a:xfrm>
            <a:prstGeom prst="rect">
              <a:avLst/>
            </a:prstGeom>
            <a:noFill/>
          </p:spPr>
          <p:txBody>
            <a:bodyPr wrap="none" rtlCol="0">
              <a:spAutoFit/>
            </a:bodyPr>
            <a:lstStyle/>
            <a:p>
              <a:pPr marL="342900" indent="-342900">
                <a:lnSpc>
                  <a:spcPct val="150000"/>
                </a:lnSpc>
                <a:buFont typeface="Arial" charset="0"/>
                <a:buChar char="•"/>
              </a:pPr>
              <a:r>
                <a:rPr lang="en-US" sz="2000" dirty="0">
                  <a:latin typeface="Roboto Light"/>
                  <a:cs typeface="Roboto Light"/>
                </a:rPr>
                <a:t>Content Widget</a:t>
              </a:r>
            </a:p>
            <a:p>
              <a:pPr marL="342900" indent="-342900">
                <a:lnSpc>
                  <a:spcPct val="150000"/>
                </a:lnSpc>
                <a:buFont typeface="Arial" charset="0"/>
                <a:buChar char="•"/>
              </a:pPr>
              <a:r>
                <a:rPr lang="en-US" sz="2000" dirty="0">
                  <a:latin typeface="Roboto Light"/>
                  <a:cs typeface="Roboto Light"/>
                </a:rPr>
                <a:t>Structured Content Widget</a:t>
              </a:r>
            </a:p>
            <a:p>
              <a:pPr marL="342900" indent="-342900">
                <a:lnSpc>
                  <a:spcPct val="150000"/>
                </a:lnSpc>
                <a:buFont typeface="Arial" charset="0"/>
                <a:buChar char="•"/>
              </a:pPr>
              <a:r>
                <a:rPr lang="en-US" sz="2000" dirty="0">
                  <a:latin typeface="Roboto Light"/>
                  <a:cs typeface="Roboto Light"/>
                </a:rPr>
                <a:t>Breadcrumb Container</a:t>
              </a:r>
            </a:p>
            <a:p>
              <a:pPr marL="342900" indent="-342900">
                <a:lnSpc>
                  <a:spcPct val="150000"/>
                </a:lnSpc>
                <a:buFont typeface="Arial" charset="0"/>
                <a:buChar char="•"/>
              </a:pPr>
              <a:r>
                <a:rPr lang="en-US" sz="2000" dirty="0">
                  <a:latin typeface="Roboto Light"/>
                  <a:cs typeface="Roboto Light"/>
                </a:rPr>
                <a:t>Login Widget</a:t>
              </a:r>
            </a:p>
            <a:p>
              <a:pPr marL="342900" indent="-342900">
                <a:lnSpc>
                  <a:spcPct val="150000"/>
                </a:lnSpc>
                <a:buFont typeface="Arial" charset="0"/>
                <a:buChar char="•"/>
              </a:pPr>
              <a:r>
                <a:rPr lang="en-US" sz="2000" dirty="0">
                  <a:latin typeface="Roboto Light"/>
                  <a:cs typeface="Roboto Light"/>
                </a:rPr>
                <a:t>Navigation Widget</a:t>
              </a:r>
            </a:p>
            <a:p>
              <a:pPr marL="342900" indent="-342900">
                <a:lnSpc>
                  <a:spcPct val="150000"/>
                </a:lnSpc>
                <a:buFont typeface="Arial" charset="0"/>
                <a:buChar char="•"/>
              </a:pPr>
              <a:r>
                <a:rPr lang="en-US" sz="2000" dirty="0">
                  <a:latin typeface="Roboto Light"/>
                  <a:cs typeface="Roboto Light"/>
                </a:rPr>
                <a:t>Columns Container</a:t>
              </a:r>
            </a:p>
            <a:p>
              <a:pPr marL="342900" indent="-342900">
                <a:lnSpc>
                  <a:spcPct val="150000"/>
                </a:lnSpc>
                <a:buFont typeface="Arial" charset="0"/>
                <a:buChar char="•"/>
              </a:pPr>
              <a:endParaRPr lang="en-US" sz="2000" dirty="0">
                <a:latin typeface="Roboto Light"/>
                <a:cs typeface="Roboto Light"/>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684732"/>
            <a:ext cx="2519619" cy="4264548"/>
          </a:xfrm>
          <a:prstGeom prst="rect">
            <a:avLst/>
          </a:prstGeom>
        </p:spPr>
      </p:pic>
    </p:spTree>
    <p:custDataLst>
      <p:tags r:id="rId1"/>
    </p:custDataLst>
    <p:extLst>
      <p:ext uri="{BB962C8B-B14F-4D97-AF65-F5344CB8AC3E}">
        <p14:creationId xmlns:p14="http://schemas.microsoft.com/office/powerpoint/2010/main" val="100607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Widget Collection 2.X</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Widget Development - Understanding Widgets</a:t>
            </a:r>
          </a:p>
        </p:txBody>
      </p:sp>
    </p:spTree>
    <p:custDataLst>
      <p:tags r:id="rId1"/>
    </p:custDataLst>
    <p:extLst>
      <p:ext uri="{BB962C8B-B14F-4D97-AF65-F5344CB8AC3E}">
        <p14:creationId xmlns:p14="http://schemas.microsoft.com/office/powerpoint/2010/main" val="1231167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r>
              <a:rPr lang="en-US" dirty="0"/>
              <a:t>Widget Collection</a:t>
            </a:r>
          </a:p>
          <a:p>
            <a:r>
              <a:rPr lang="en-US" dirty="0"/>
              <a:t/>
            </a:r>
            <a:br>
              <a:rPr lang="en-US" dirty="0"/>
            </a:br>
            <a:endParaRPr lang="en-US" altLang="en-US" dirty="0">
              <a:latin typeface="Roboto Light" charset="0"/>
              <a:ea typeface="ＭＳ Ｐゴシック" charset="-128"/>
            </a:endParaRPr>
          </a:p>
        </p:txBody>
      </p:sp>
      <p:grpSp>
        <p:nvGrpSpPr>
          <p:cNvPr id="4" name="Group 3"/>
          <p:cNvGrpSpPr/>
          <p:nvPr/>
        </p:nvGrpSpPr>
        <p:grpSpPr>
          <a:xfrm>
            <a:off x="251519" y="1268759"/>
            <a:ext cx="5883343" cy="4972652"/>
            <a:chOff x="660564" y="2084998"/>
            <a:chExt cx="4003861" cy="1632522"/>
          </a:xfrm>
        </p:grpSpPr>
        <p:sp>
          <p:nvSpPr>
            <p:cNvPr id="3" name="TextBox 2"/>
            <p:cNvSpPr txBox="1"/>
            <p:nvPr/>
          </p:nvSpPr>
          <p:spPr>
            <a:xfrm>
              <a:off x="660564" y="2084998"/>
              <a:ext cx="3971132" cy="175483"/>
            </a:xfrm>
            <a:prstGeom prst="rect">
              <a:avLst/>
            </a:prstGeom>
            <a:noFill/>
          </p:spPr>
          <p:txBody>
            <a:bodyPr wrap="none" rtlCol="0">
              <a:spAutoFit/>
            </a:bodyPr>
            <a:lstStyle/>
            <a:p>
              <a:r>
                <a:rPr lang="en-US" sz="2800" dirty="0">
                  <a:latin typeface="Roboto Light"/>
                  <a:cs typeface="Roboto Light"/>
                </a:rPr>
                <a:t>Widget Collection Retail Banking 2.X</a:t>
              </a:r>
            </a:p>
          </p:txBody>
        </p:sp>
        <p:sp>
          <p:nvSpPr>
            <p:cNvPr id="8" name="TextBox 7"/>
            <p:cNvSpPr txBox="1"/>
            <p:nvPr/>
          </p:nvSpPr>
          <p:spPr>
            <a:xfrm>
              <a:off x="660565" y="2474690"/>
              <a:ext cx="4003860" cy="1242830"/>
            </a:xfrm>
            <a:prstGeom prst="rect">
              <a:avLst/>
            </a:prstGeom>
            <a:noFill/>
          </p:spPr>
          <p:txBody>
            <a:bodyPr wrap="none" rtlCol="0">
              <a:spAutoFit/>
            </a:bodyPr>
            <a:lstStyle/>
            <a:p>
              <a:pPr marL="342900" indent="-342900">
                <a:lnSpc>
                  <a:spcPct val="150000"/>
                </a:lnSpc>
                <a:buFont typeface="Arial" charset="0"/>
                <a:buChar char="•"/>
              </a:pPr>
              <a:r>
                <a:rPr lang="en-US" sz="2000" dirty="0">
                  <a:latin typeface="Roboto Light"/>
                  <a:cs typeface="Roboto Light"/>
                </a:rPr>
                <a:t>Out-the-box Functionality</a:t>
              </a:r>
            </a:p>
            <a:p>
              <a:pPr marL="800100" lvl="1" indent="-342900">
                <a:lnSpc>
                  <a:spcPct val="150000"/>
                </a:lnSpc>
                <a:buFont typeface="Arial" charset="0"/>
                <a:buChar char="•"/>
              </a:pPr>
              <a:r>
                <a:rPr lang="en-US" sz="2000" dirty="0">
                  <a:latin typeface="Roboto Light"/>
                  <a:cs typeface="Roboto Light"/>
                </a:rPr>
                <a:t>Login, Transactions List, Product Summary </a:t>
              </a:r>
              <a:br>
                <a:rPr lang="en-US" sz="2000" dirty="0">
                  <a:latin typeface="Roboto Light"/>
                  <a:cs typeface="Roboto Light"/>
                </a:rPr>
              </a:br>
              <a:r>
                <a:rPr lang="en-US" sz="2000" dirty="0">
                  <a:latin typeface="Roboto Light"/>
                  <a:cs typeface="Roboto Light"/>
                </a:rPr>
                <a:t>and many more…</a:t>
              </a:r>
              <a:br>
                <a:rPr lang="en-US" sz="2000" dirty="0">
                  <a:latin typeface="Roboto Light"/>
                  <a:cs typeface="Roboto Light"/>
                </a:rPr>
              </a:br>
              <a:endParaRPr lang="en-US" sz="2000" dirty="0">
                <a:latin typeface="Roboto Light"/>
                <a:cs typeface="Roboto Light"/>
              </a:endParaRPr>
            </a:p>
            <a:p>
              <a:pPr marL="342900" indent="-342900">
                <a:lnSpc>
                  <a:spcPct val="150000"/>
                </a:lnSpc>
                <a:buFont typeface="Arial" charset="0"/>
                <a:buChar char="•"/>
              </a:pPr>
              <a:r>
                <a:rPr lang="en-US" sz="2000" dirty="0">
                  <a:latin typeface="Roboto Light"/>
                  <a:cs typeface="Roboto Light"/>
                </a:rPr>
                <a:t>Extendable &amp; Upgradable</a:t>
              </a:r>
              <a:br>
                <a:rPr lang="en-US" sz="2000" dirty="0">
                  <a:latin typeface="Roboto Light"/>
                  <a:cs typeface="Roboto Light"/>
                </a:rPr>
              </a:br>
              <a:endParaRPr lang="en-US" sz="2000" dirty="0">
                <a:latin typeface="Roboto Light"/>
                <a:cs typeface="Roboto Light"/>
              </a:endParaRPr>
            </a:p>
            <a:p>
              <a:pPr marL="342900" indent="-342900">
                <a:lnSpc>
                  <a:spcPct val="150000"/>
                </a:lnSpc>
                <a:buFont typeface="Arial" charset="0"/>
                <a:buChar char="•"/>
              </a:pPr>
              <a:r>
                <a:rPr lang="en-US" sz="2000" dirty="0">
                  <a:latin typeface="Roboto Light"/>
                  <a:cs typeface="Roboto Light"/>
                </a:rPr>
                <a:t>Frontend Building Blocks</a:t>
              </a:r>
            </a:p>
            <a:p>
              <a:pPr marL="342900" indent="-342900">
                <a:lnSpc>
                  <a:spcPct val="150000"/>
                </a:lnSpc>
                <a:buFont typeface="Arial" charset="0"/>
                <a:buChar char="•"/>
              </a:pPr>
              <a:endParaRPr lang="en-US" sz="2000" b="1" dirty="0">
                <a:solidFill>
                  <a:srgbClr val="7030A0"/>
                </a:solidFill>
                <a:latin typeface="Roboto Light"/>
                <a:cs typeface="Roboto Light"/>
              </a:endParaRP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2899" y="2002576"/>
            <a:ext cx="2467101" cy="3456384"/>
          </a:xfrm>
          <a:prstGeom prst="rect">
            <a:avLst/>
          </a:prstGeom>
        </p:spPr>
      </p:pic>
    </p:spTree>
    <p:custDataLst>
      <p:tags r:id="rId1"/>
    </p:custDataLst>
    <p:extLst>
      <p:ext uri="{BB962C8B-B14F-4D97-AF65-F5344CB8AC3E}">
        <p14:creationId xmlns:p14="http://schemas.microsoft.com/office/powerpoint/2010/main" val="28529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r>
              <a:rPr lang="en-US" dirty="0"/>
              <a:t>Frontend Building Blocks (FBB)</a:t>
            </a:r>
            <a:endParaRPr lang="en-US" altLang="en-US" dirty="0">
              <a:latin typeface="Roboto Light" charset="0"/>
              <a:ea typeface="ＭＳ Ｐゴシック" charset="-128"/>
            </a:endParaRPr>
          </a:p>
        </p:txBody>
      </p:sp>
      <p:sp>
        <p:nvSpPr>
          <p:cNvPr id="3" name="TextBox 2"/>
          <p:cNvSpPr txBox="1"/>
          <p:nvPr/>
        </p:nvSpPr>
        <p:spPr>
          <a:xfrm>
            <a:off x="271328" y="1268760"/>
            <a:ext cx="4068743" cy="523220"/>
          </a:xfrm>
          <a:prstGeom prst="rect">
            <a:avLst/>
          </a:prstGeom>
          <a:noFill/>
        </p:spPr>
        <p:txBody>
          <a:bodyPr wrap="none" rtlCol="0">
            <a:spAutoFit/>
          </a:bodyPr>
          <a:lstStyle/>
          <a:p>
            <a:r>
              <a:rPr lang="en-US" sz="2800" dirty="0">
                <a:latin typeface="Roboto Light"/>
                <a:cs typeface="Roboto Light"/>
              </a:rPr>
              <a:t>Frontend Building Blocks</a:t>
            </a:r>
          </a:p>
        </p:txBody>
      </p:sp>
      <p:sp>
        <p:nvSpPr>
          <p:cNvPr id="4" name="TextBox 3"/>
          <p:cNvSpPr txBox="1"/>
          <p:nvPr/>
        </p:nvSpPr>
        <p:spPr>
          <a:xfrm>
            <a:off x="273784" y="2324011"/>
            <a:ext cx="3770584" cy="400110"/>
          </a:xfrm>
          <a:prstGeom prst="rect">
            <a:avLst/>
          </a:prstGeom>
          <a:noFill/>
        </p:spPr>
        <p:txBody>
          <a:bodyPr wrap="none" rtlCol="0">
            <a:spAutoFit/>
          </a:bodyPr>
          <a:lstStyle/>
          <a:p>
            <a:r>
              <a:rPr lang="en-US" sz="2000" dirty="0">
                <a:latin typeface="Roboto Light"/>
                <a:cs typeface="Roboto Light"/>
              </a:rPr>
              <a:t>Set of </a:t>
            </a:r>
            <a:r>
              <a:rPr lang="en-US" sz="2000" b="1" dirty="0">
                <a:latin typeface="Roboto Light"/>
                <a:cs typeface="Roboto Light"/>
              </a:rPr>
              <a:t>elements</a:t>
            </a:r>
            <a:r>
              <a:rPr lang="en-US" sz="2000" dirty="0">
                <a:latin typeface="Roboto Light"/>
                <a:cs typeface="Roboto Light"/>
              </a:rPr>
              <a:t> or </a:t>
            </a:r>
            <a:r>
              <a:rPr lang="en-US" sz="2000" b="1" dirty="0">
                <a:latin typeface="Roboto Light"/>
                <a:cs typeface="Roboto Light"/>
              </a:rPr>
              <a:t>components</a:t>
            </a:r>
            <a:endParaRPr lang="en-US" sz="2000" dirty="0">
              <a:latin typeface="Roboto Light"/>
              <a:cs typeface="Roboto Light"/>
            </a:endParaRPr>
          </a:p>
        </p:txBody>
      </p:sp>
      <p:sp>
        <p:nvSpPr>
          <p:cNvPr id="6" name="TextBox 5"/>
          <p:cNvSpPr txBox="1"/>
          <p:nvPr/>
        </p:nvSpPr>
        <p:spPr>
          <a:xfrm>
            <a:off x="323528" y="3256152"/>
            <a:ext cx="1946367" cy="2585323"/>
          </a:xfrm>
          <a:prstGeom prst="rect">
            <a:avLst/>
          </a:prstGeom>
          <a:noFill/>
        </p:spPr>
        <p:txBody>
          <a:bodyPr wrap="none" rtlCol="0">
            <a:spAutoFit/>
          </a:bodyPr>
          <a:lstStyle/>
          <a:p>
            <a:pPr marL="285750" indent="-285750">
              <a:buFont typeface="Courier New" charset="0"/>
              <a:buChar char="o"/>
            </a:pPr>
            <a:r>
              <a:rPr lang="en-US" dirty="0">
                <a:latin typeface="Roboto Light"/>
                <a:cs typeface="Roboto Light"/>
              </a:rPr>
              <a:t>Basic Libraries</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Configuration</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Events</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i18n</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Error Handling</a:t>
            </a:r>
          </a:p>
        </p:txBody>
      </p:sp>
      <p:sp>
        <p:nvSpPr>
          <p:cNvPr id="23" name="TextBox 22"/>
          <p:cNvSpPr txBox="1"/>
          <p:nvPr/>
        </p:nvSpPr>
        <p:spPr>
          <a:xfrm>
            <a:off x="2987824" y="3256725"/>
            <a:ext cx="3060453" cy="2585323"/>
          </a:xfrm>
          <a:prstGeom prst="rect">
            <a:avLst/>
          </a:prstGeom>
          <a:noFill/>
        </p:spPr>
        <p:txBody>
          <a:bodyPr wrap="none" rtlCol="0">
            <a:spAutoFit/>
          </a:bodyPr>
          <a:lstStyle/>
          <a:p>
            <a:pPr marL="285750" indent="-285750">
              <a:buFont typeface="Courier New" charset="0"/>
              <a:buChar char="o"/>
            </a:pPr>
            <a:r>
              <a:rPr lang="en-US" dirty="0">
                <a:latin typeface="Roboto Light"/>
                <a:cs typeface="Roboto Light"/>
              </a:rPr>
              <a:t>Storage</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Default Theme</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Mobile Plugins Connector</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Vendor Libraries</a:t>
            </a:r>
            <a:br>
              <a:rPr lang="en-US" dirty="0">
                <a:latin typeface="Roboto Light"/>
                <a:cs typeface="Roboto Light"/>
              </a:rPr>
            </a:br>
            <a:endParaRPr lang="en-US" dirty="0">
              <a:latin typeface="Roboto Light"/>
              <a:cs typeface="Roboto Light"/>
            </a:endParaRPr>
          </a:p>
          <a:p>
            <a:pPr marL="285750" indent="-285750">
              <a:buFont typeface="Courier New" charset="0"/>
              <a:buChar char="o"/>
            </a:pPr>
            <a:r>
              <a:rPr lang="en-US" dirty="0">
                <a:latin typeface="Roboto Light"/>
                <a:cs typeface="Roboto Light"/>
              </a:rPr>
              <a:t>UI Components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712244"/>
            <a:ext cx="2517800" cy="4196334"/>
          </a:xfrm>
          <a:prstGeom prst="rect">
            <a:avLst/>
          </a:prstGeom>
        </p:spPr>
      </p:pic>
    </p:spTree>
    <p:custDataLst>
      <p:tags r:id="rId1"/>
    </p:custDataLst>
    <p:extLst>
      <p:ext uri="{BB962C8B-B14F-4D97-AF65-F5344CB8AC3E}">
        <p14:creationId xmlns:p14="http://schemas.microsoft.com/office/powerpoint/2010/main" val="1419413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17</a:t>
            </a:fld>
            <a:endParaRPr lang="en-US" dirty="0"/>
          </a:p>
        </p:txBody>
      </p:sp>
      <p:sp>
        <p:nvSpPr>
          <p:cNvPr id="5" name="Text Placeholder 4"/>
          <p:cNvSpPr>
            <a:spLocks noGrp="1"/>
          </p:cNvSpPr>
          <p:nvPr>
            <p:ph type="body" sz="quarter" idx="13"/>
          </p:nvPr>
        </p:nvSpPr>
        <p:spPr/>
        <p:txBody>
          <a:bodyPr/>
          <a:lstStyle/>
          <a:p>
            <a:r>
              <a:rPr lang="en-US" dirty="0"/>
              <a:t>Demo: Widget Collection Documentation</a:t>
            </a:r>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a:t>Let’s take a look at the documentation of Widget Collection to see what it offers</a:t>
            </a:r>
          </a:p>
        </p:txBody>
      </p:sp>
    </p:spTree>
    <p:custDataLst>
      <p:tags r:id="rId1"/>
    </p:custDataLst>
    <p:extLst>
      <p:ext uri="{BB962C8B-B14F-4D97-AF65-F5344CB8AC3E}">
        <p14:creationId xmlns:p14="http://schemas.microsoft.com/office/powerpoint/2010/main" val="3175189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Widget Application Detailed Overview</a:t>
            </a:r>
          </a:p>
        </p:txBody>
      </p:sp>
      <p:grpSp>
        <p:nvGrpSpPr>
          <p:cNvPr id="73" name="Group 72"/>
          <p:cNvGrpSpPr/>
          <p:nvPr/>
        </p:nvGrpSpPr>
        <p:grpSpPr>
          <a:xfrm>
            <a:off x="6510357" y="1394702"/>
            <a:ext cx="1640832" cy="345440"/>
            <a:chOff x="6338992" y="1268760"/>
            <a:chExt cx="1640832" cy="345440"/>
          </a:xfrm>
        </p:grpSpPr>
        <p:sp>
          <p:nvSpPr>
            <p:cNvPr id="72" name="Rounded Rectangle 71"/>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10" name="Group 9"/>
            <p:cNvGrpSpPr/>
            <p:nvPr/>
          </p:nvGrpSpPr>
          <p:grpSpPr>
            <a:xfrm>
              <a:off x="6444208" y="1268760"/>
              <a:ext cx="1535616" cy="307777"/>
              <a:chOff x="6444208" y="1268760"/>
              <a:chExt cx="1535616" cy="307777"/>
            </a:xfrm>
          </p:grpSpPr>
          <p:pic>
            <p:nvPicPr>
              <p:cNvPr id="2" name="Picture 1"/>
              <p:cNvPicPr>
                <a:picLocks noChangeAspect="1"/>
              </p:cNvPicPr>
              <p:nvPr/>
            </p:nvPicPr>
            <p:blipFill>
              <a:blip r:embed="rId4"/>
              <a:stretch>
                <a:fillRect/>
              </a:stretch>
            </p:blipFill>
            <p:spPr>
              <a:xfrm flipH="1">
                <a:off x="6444208" y="1306423"/>
                <a:ext cx="236736" cy="236736"/>
              </a:xfrm>
              <a:prstGeom prst="rect">
                <a:avLst/>
              </a:prstGeom>
            </p:spPr>
          </p:pic>
          <p:sp>
            <p:nvSpPr>
              <p:cNvPr id="6" name="TextBox 5"/>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79" name="Group 78"/>
          <p:cNvGrpSpPr/>
          <p:nvPr/>
        </p:nvGrpSpPr>
        <p:grpSpPr>
          <a:xfrm>
            <a:off x="6510357" y="1898758"/>
            <a:ext cx="1640832" cy="345440"/>
            <a:chOff x="6338992" y="1268760"/>
            <a:chExt cx="1640832" cy="345440"/>
          </a:xfrm>
        </p:grpSpPr>
        <p:sp>
          <p:nvSpPr>
            <p:cNvPr id="80" name="Rounded Rectangle 79"/>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81" name="Group 80"/>
            <p:cNvGrpSpPr/>
            <p:nvPr/>
          </p:nvGrpSpPr>
          <p:grpSpPr>
            <a:xfrm>
              <a:off x="6444208" y="1268760"/>
              <a:ext cx="1535616" cy="307777"/>
              <a:chOff x="6444208" y="1268760"/>
              <a:chExt cx="1535616" cy="307777"/>
            </a:xfrm>
          </p:grpSpPr>
          <p:pic>
            <p:nvPicPr>
              <p:cNvPr id="82" name="Picture 81"/>
              <p:cNvPicPr>
                <a:picLocks noChangeAspect="1"/>
              </p:cNvPicPr>
              <p:nvPr/>
            </p:nvPicPr>
            <p:blipFill>
              <a:blip r:embed="rId4"/>
              <a:stretch>
                <a:fillRect/>
              </a:stretch>
            </p:blipFill>
            <p:spPr>
              <a:xfrm flipH="1">
                <a:off x="6444208" y="1306423"/>
                <a:ext cx="236736" cy="236736"/>
              </a:xfrm>
              <a:prstGeom prst="rect">
                <a:avLst/>
              </a:prstGeom>
            </p:spPr>
          </p:pic>
          <p:sp>
            <p:nvSpPr>
              <p:cNvPr id="83" name="TextBox 82"/>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84" name="Group 83"/>
          <p:cNvGrpSpPr/>
          <p:nvPr/>
        </p:nvGrpSpPr>
        <p:grpSpPr>
          <a:xfrm>
            <a:off x="6514078" y="2417414"/>
            <a:ext cx="1640832" cy="345440"/>
            <a:chOff x="6338992" y="1268760"/>
            <a:chExt cx="1640832" cy="345440"/>
          </a:xfrm>
        </p:grpSpPr>
        <p:sp>
          <p:nvSpPr>
            <p:cNvPr id="85" name="Rounded Rectangle 84"/>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86" name="Group 85"/>
            <p:cNvGrpSpPr/>
            <p:nvPr/>
          </p:nvGrpSpPr>
          <p:grpSpPr>
            <a:xfrm>
              <a:off x="6444208" y="1268760"/>
              <a:ext cx="1535616" cy="307777"/>
              <a:chOff x="6444208" y="1268760"/>
              <a:chExt cx="1535616" cy="307777"/>
            </a:xfrm>
          </p:grpSpPr>
          <p:pic>
            <p:nvPicPr>
              <p:cNvPr id="87" name="Picture 86"/>
              <p:cNvPicPr>
                <a:picLocks noChangeAspect="1"/>
              </p:cNvPicPr>
              <p:nvPr/>
            </p:nvPicPr>
            <p:blipFill>
              <a:blip r:embed="rId4"/>
              <a:stretch>
                <a:fillRect/>
              </a:stretch>
            </p:blipFill>
            <p:spPr>
              <a:xfrm flipH="1">
                <a:off x="6444208" y="1306423"/>
                <a:ext cx="236736" cy="236736"/>
              </a:xfrm>
              <a:prstGeom prst="rect">
                <a:avLst/>
              </a:prstGeom>
            </p:spPr>
          </p:pic>
          <p:sp>
            <p:nvSpPr>
              <p:cNvPr id="88" name="TextBox 87"/>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91" name="Group 90"/>
          <p:cNvGrpSpPr/>
          <p:nvPr/>
        </p:nvGrpSpPr>
        <p:grpSpPr>
          <a:xfrm>
            <a:off x="4775103" y="1466710"/>
            <a:ext cx="1466207" cy="1206761"/>
            <a:chOff x="4572000" y="1124744"/>
            <a:chExt cx="1466207" cy="1206761"/>
          </a:xfrm>
        </p:grpSpPr>
        <p:sp>
          <p:nvSpPr>
            <p:cNvPr id="41" name="Rounded Rectangle 40"/>
            <p:cNvSpPr/>
            <p:nvPr/>
          </p:nvSpPr>
          <p:spPr bwMode="auto">
            <a:xfrm>
              <a:off x="4572000" y="1124744"/>
              <a:ext cx="1466207" cy="1206761"/>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p:nvPicPr>
          <p:blipFill>
            <a:blip r:embed="rId5"/>
            <a:stretch>
              <a:fillRect/>
            </a:stretch>
          </p:blipFill>
          <p:spPr>
            <a:xfrm>
              <a:off x="4788024" y="1124744"/>
              <a:ext cx="1012874" cy="1012874"/>
            </a:xfrm>
            <a:prstGeom prst="rect">
              <a:avLst/>
            </a:prstGeom>
          </p:spPr>
        </p:pic>
        <p:sp>
          <p:nvSpPr>
            <p:cNvPr id="92" name="TextBox 91"/>
            <p:cNvSpPr txBox="1"/>
            <p:nvPr/>
          </p:nvSpPr>
          <p:spPr>
            <a:xfrm>
              <a:off x="4815003" y="2009873"/>
              <a:ext cx="958917"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Extension</a:t>
              </a:r>
            </a:p>
          </p:txBody>
        </p:sp>
      </p:grpSp>
      <p:cxnSp>
        <p:nvCxnSpPr>
          <p:cNvPr id="94" name="Straight Arrow Connector 93"/>
          <p:cNvCxnSpPr>
            <a:stCxn id="41" idx="3"/>
            <a:endCxn id="72" idx="1"/>
          </p:cNvCxnSpPr>
          <p:nvPr/>
        </p:nvCxnSpPr>
        <p:spPr>
          <a:xfrm flipV="1">
            <a:off x="6241310" y="1572399"/>
            <a:ext cx="269047" cy="497692"/>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44" name="Straight Arrow Connector 31743"/>
          <p:cNvCxnSpPr>
            <a:stCxn id="41" idx="3"/>
            <a:endCxn id="80" idx="1"/>
          </p:cNvCxnSpPr>
          <p:nvPr/>
        </p:nvCxnSpPr>
        <p:spPr>
          <a:xfrm>
            <a:off x="6241310" y="2070091"/>
            <a:ext cx="269047" cy="6364"/>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47" name="Straight Arrow Connector 31746"/>
          <p:cNvCxnSpPr>
            <a:stCxn id="41" idx="3"/>
            <a:endCxn id="85" idx="1"/>
          </p:cNvCxnSpPr>
          <p:nvPr/>
        </p:nvCxnSpPr>
        <p:spPr>
          <a:xfrm>
            <a:off x="6241310" y="2070091"/>
            <a:ext cx="272768" cy="52502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1757" name="Group 31756"/>
          <p:cNvGrpSpPr/>
          <p:nvPr/>
        </p:nvGrpSpPr>
        <p:grpSpPr>
          <a:xfrm>
            <a:off x="1260934" y="4133326"/>
            <a:ext cx="1466207" cy="1206761"/>
            <a:chOff x="587882" y="2760644"/>
            <a:chExt cx="1466207" cy="1206761"/>
          </a:xfrm>
        </p:grpSpPr>
        <p:sp>
          <p:nvSpPr>
            <p:cNvPr id="111" name="Rounded Rectangle 110"/>
            <p:cNvSpPr/>
            <p:nvPr/>
          </p:nvSpPr>
          <p:spPr bwMode="auto">
            <a:xfrm>
              <a:off x="587882" y="2760644"/>
              <a:ext cx="1466207" cy="1206761"/>
            </a:xfrm>
            <a:prstGeom prst="roundRect">
              <a:avLst/>
            </a:prstGeom>
            <a:solidFill>
              <a:srgbClr val="9D207F"/>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8" name="Picture 7"/>
            <p:cNvPicPr>
              <a:picLocks noChangeAspect="1"/>
            </p:cNvPicPr>
            <p:nvPr/>
          </p:nvPicPr>
          <p:blipFill>
            <a:blip r:embed="rId6"/>
            <a:stretch>
              <a:fillRect/>
            </a:stretch>
          </p:blipFill>
          <p:spPr>
            <a:xfrm>
              <a:off x="843648" y="2856326"/>
              <a:ext cx="934351" cy="826204"/>
            </a:xfrm>
            <a:prstGeom prst="rect">
              <a:avLst/>
            </a:prstGeom>
          </p:spPr>
        </p:pic>
        <p:sp>
          <p:nvSpPr>
            <p:cNvPr id="112" name="TextBox 111"/>
            <p:cNvSpPr txBox="1"/>
            <p:nvPr/>
          </p:nvSpPr>
          <p:spPr>
            <a:xfrm>
              <a:off x="974833" y="3645430"/>
              <a:ext cx="671979"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Model</a:t>
              </a:r>
            </a:p>
          </p:txBody>
        </p:sp>
      </p:grpSp>
      <p:grpSp>
        <p:nvGrpSpPr>
          <p:cNvPr id="123" name="Group 122"/>
          <p:cNvGrpSpPr/>
          <p:nvPr/>
        </p:nvGrpSpPr>
        <p:grpSpPr>
          <a:xfrm>
            <a:off x="3255847" y="4058998"/>
            <a:ext cx="2034005" cy="461859"/>
            <a:chOff x="385427" y="4340208"/>
            <a:chExt cx="2034005" cy="461859"/>
          </a:xfrm>
        </p:grpSpPr>
        <p:sp>
          <p:nvSpPr>
            <p:cNvPr id="124" name="Rounded Rectangle 123"/>
            <p:cNvSpPr/>
            <p:nvPr/>
          </p:nvSpPr>
          <p:spPr bwMode="auto">
            <a:xfrm>
              <a:off x="385427" y="4340208"/>
              <a:ext cx="2034005" cy="425039"/>
            </a:xfrm>
            <a:prstGeom prst="roundRect">
              <a:avLst/>
            </a:prstGeom>
            <a:solidFill>
              <a:srgbClr val="9D207F"/>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25" name="Picture 124"/>
            <p:cNvPicPr>
              <a:picLocks noChangeAspect="1"/>
            </p:cNvPicPr>
            <p:nvPr/>
          </p:nvPicPr>
          <p:blipFill>
            <a:blip r:embed="rId7"/>
            <a:stretch>
              <a:fillRect/>
            </a:stretch>
          </p:blipFill>
          <p:spPr>
            <a:xfrm>
              <a:off x="517646" y="4357762"/>
              <a:ext cx="444305" cy="444305"/>
            </a:xfrm>
            <a:prstGeom prst="rect">
              <a:avLst/>
            </a:prstGeom>
          </p:spPr>
        </p:pic>
        <p:sp>
          <p:nvSpPr>
            <p:cNvPr id="126" name="TextBox 125"/>
            <p:cNvSpPr txBox="1"/>
            <p:nvPr/>
          </p:nvSpPr>
          <p:spPr>
            <a:xfrm>
              <a:off x="971600" y="4370468"/>
              <a:ext cx="144783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Data-http RAML</a:t>
              </a:r>
            </a:p>
          </p:txBody>
        </p:sp>
      </p:grpSp>
      <p:grpSp>
        <p:nvGrpSpPr>
          <p:cNvPr id="134" name="Group 133"/>
          <p:cNvGrpSpPr/>
          <p:nvPr/>
        </p:nvGrpSpPr>
        <p:grpSpPr>
          <a:xfrm>
            <a:off x="3255846" y="4533243"/>
            <a:ext cx="2034005" cy="461859"/>
            <a:chOff x="385427" y="4340208"/>
            <a:chExt cx="2034005" cy="461859"/>
          </a:xfrm>
        </p:grpSpPr>
        <p:sp>
          <p:nvSpPr>
            <p:cNvPr id="135" name="Rounded Rectangle 134"/>
            <p:cNvSpPr/>
            <p:nvPr/>
          </p:nvSpPr>
          <p:spPr bwMode="auto">
            <a:xfrm>
              <a:off x="385427" y="4340208"/>
              <a:ext cx="2034005" cy="425039"/>
            </a:xfrm>
            <a:prstGeom prst="roundRect">
              <a:avLst/>
            </a:prstGeom>
            <a:solidFill>
              <a:srgbClr val="9D207F"/>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36" name="Picture 135"/>
            <p:cNvPicPr>
              <a:picLocks noChangeAspect="1"/>
            </p:cNvPicPr>
            <p:nvPr/>
          </p:nvPicPr>
          <p:blipFill>
            <a:blip r:embed="rId7"/>
            <a:stretch>
              <a:fillRect/>
            </a:stretch>
          </p:blipFill>
          <p:spPr>
            <a:xfrm>
              <a:off x="517646" y="4357762"/>
              <a:ext cx="444305" cy="444305"/>
            </a:xfrm>
            <a:prstGeom prst="rect">
              <a:avLst/>
            </a:prstGeom>
          </p:spPr>
        </p:pic>
        <p:sp>
          <p:nvSpPr>
            <p:cNvPr id="137" name="TextBox 136"/>
            <p:cNvSpPr txBox="1"/>
            <p:nvPr/>
          </p:nvSpPr>
          <p:spPr>
            <a:xfrm>
              <a:off x="971600" y="4370468"/>
              <a:ext cx="144783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Data-http RAML</a:t>
              </a:r>
            </a:p>
          </p:txBody>
        </p:sp>
      </p:grpSp>
      <p:grpSp>
        <p:nvGrpSpPr>
          <p:cNvPr id="138" name="Group 137"/>
          <p:cNvGrpSpPr/>
          <p:nvPr/>
        </p:nvGrpSpPr>
        <p:grpSpPr>
          <a:xfrm>
            <a:off x="3255845" y="4995102"/>
            <a:ext cx="2034005" cy="461859"/>
            <a:chOff x="385427" y="4340208"/>
            <a:chExt cx="2034005" cy="461859"/>
          </a:xfrm>
        </p:grpSpPr>
        <p:sp>
          <p:nvSpPr>
            <p:cNvPr id="139" name="Rounded Rectangle 138"/>
            <p:cNvSpPr/>
            <p:nvPr/>
          </p:nvSpPr>
          <p:spPr bwMode="auto">
            <a:xfrm>
              <a:off x="385427" y="4340208"/>
              <a:ext cx="2034005" cy="425039"/>
            </a:xfrm>
            <a:prstGeom prst="roundRect">
              <a:avLst/>
            </a:prstGeom>
            <a:solidFill>
              <a:srgbClr val="9D207F"/>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0" name="Picture 139"/>
            <p:cNvPicPr>
              <a:picLocks noChangeAspect="1"/>
            </p:cNvPicPr>
            <p:nvPr/>
          </p:nvPicPr>
          <p:blipFill>
            <a:blip r:embed="rId7"/>
            <a:stretch>
              <a:fillRect/>
            </a:stretch>
          </p:blipFill>
          <p:spPr>
            <a:xfrm>
              <a:off x="517646" y="4357762"/>
              <a:ext cx="444305" cy="444305"/>
            </a:xfrm>
            <a:prstGeom prst="rect">
              <a:avLst/>
            </a:prstGeom>
          </p:spPr>
        </p:pic>
        <p:sp>
          <p:nvSpPr>
            <p:cNvPr id="141" name="TextBox 140"/>
            <p:cNvSpPr txBox="1"/>
            <p:nvPr/>
          </p:nvSpPr>
          <p:spPr>
            <a:xfrm>
              <a:off x="971600" y="4370468"/>
              <a:ext cx="144783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Data-http RAML</a:t>
              </a:r>
            </a:p>
          </p:txBody>
        </p:sp>
      </p:grpSp>
      <p:cxnSp>
        <p:nvCxnSpPr>
          <p:cNvPr id="31765" name="Straight Arrow Connector 31764"/>
          <p:cNvCxnSpPr>
            <a:stCxn id="111" idx="3"/>
            <a:endCxn id="124" idx="1"/>
          </p:cNvCxnSpPr>
          <p:nvPr/>
        </p:nvCxnSpPr>
        <p:spPr>
          <a:xfrm flipV="1">
            <a:off x="2727141" y="4271518"/>
            <a:ext cx="528706" cy="465189"/>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67" name="Straight Arrow Connector 31766"/>
          <p:cNvCxnSpPr>
            <a:stCxn id="111" idx="3"/>
            <a:endCxn id="135" idx="1"/>
          </p:cNvCxnSpPr>
          <p:nvPr/>
        </p:nvCxnSpPr>
        <p:spPr>
          <a:xfrm>
            <a:off x="2727141" y="4736707"/>
            <a:ext cx="528705" cy="9056"/>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69" name="Straight Arrow Connector 31768"/>
          <p:cNvCxnSpPr>
            <a:stCxn id="111" idx="3"/>
          </p:cNvCxnSpPr>
          <p:nvPr/>
        </p:nvCxnSpPr>
        <p:spPr>
          <a:xfrm>
            <a:off x="2727141" y="4736707"/>
            <a:ext cx="528704" cy="482871"/>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7" name="Group 116"/>
          <p:cNvGrpSpPr/>
          <p:nvPr/>
        </p:nvGrpSpPr>
        <p:grpSpPr>
          <a:xfrm>
            <a:off x="923708" y="1144333"/>
            <a:ext cx="2128262" cy="1876833"/>
            <a:chOff x="883530" y="1461855"/>
            <a:chExt cx="2128262" cy="1876833"/>
          </a:xfrm>
        </p:grpSpPr>
        <p:sp>
          <p:nvSpPr>
            <p:cNvPr id="107" name="Rounded Rectangle 106"/>
            <p:cNvSpPr/>
            <p:nvPr/>
          </p:nvSpPr>
          <p:spPr bwMode="auto">
            <a:xfrm>
              <a:off x="883530" y="1461855"/>
              <a:ext cx="2128262" cy="1876833"/>
            </a:xfrm>
            <a:prstGeom prst="roundRect">
              <a:avLst/>
            </a:prstGeom>
            <a:solidFill>
              <a:schemeClr val="accent4">
                <a:lumMod val="60000"/>
                <a:lumOff val="4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3" name="Picture 2"/>
            <p:cNvPicPr>
              <a:picLocks noChangeAspect="1"/>
            </p:cNvPicPr>
            <p:nvPr/>
          </p:nvPicPr>
          <p:blipFill>
            <a:blip r:embed="rId8"/>
            <a:stretch>
              <a:fillRect/>
            </a:stretch>
          </p:blipFill>
          <p:spPr>
            <a:xfrm>
              <a:off x="1142550" y="1519099"/>
              <a:ext cx="1610223" cy="1610223"/>
            </a:xfrm>
            <a:prstGeom prst="rect">
              <a:avLst/>
            </a:prstGeom>
          </p:spPr>
        </p:pic>
        <p:sp>
          <p:nvSpPr>
            <p:cNvPr id="116" name="TextBox 115"/>
            <p:cNvSpPr txBox="1"/>
            <p:nvPr/>
          </p:nvSpPr>
          <p:spPr>
            <a:xfrm>
              <a:off x="1499462" y="2956079"/>
              <a:ext cx="896399" cy="369332"/>
            </a:xfrm>
            <a:prstGeom prst="rect">
              <a:avLst/>
            </a:prstGeom>
            <a:noFill/>
          </p:spPr>
          <p:txBody>
            <a:bodyPr wrap="none" rtlCol="0">
              <a:spAutoFit/>
            </a:bodyPr>
            <a:lstStyle/>
            <a:p>
              <a:r>
                <a:rPr lang="en-US">
                  <a:solidFill>
                    <a:schemeClr val="bg1">
                      <a:lumMod val="95000"/>
                    </a:schemeClr>
                  </a:solidFill>
                  <a:latin typeface="Roboto Light"/>
                  <a:cs typeface="Roboto Light"/>
                </a:rPr>
                <a:t>Widget</a:t>
              </a:r>
              <a:endParaRPr lang="en-US" dirty="0">
                <a:solidFill>
                  <a:schemeClr val="bg1">
                    <a:lumMod val="95000"/>
                  </a:schemeClr>
                </a:solidFill>
                <a:latin typeface="Roboto Light"/>
                <a:cs typeface="Roboto Light"/>
              </a:endParaRPr>
            </a:p>
          </p:txBody>
        </p:sp>
      </p:grpSp>
      <p:cxnSp>
        <p:nvCxnSpPr>
          <p:cNvPr id="121" name="Straight Arrow Connector 120"/>
          <p:cNvCxnSpPr>
            <a:stCxn id="107" idx="2"/>
          </p:cNvCxnSpPr>
          <p:nvPr/>
        </p:nvCxnSpPr>
        <p:spPr>
          <a:xfrm>
            <a:off x="1987839" y="3021166"/>
            <a:ext cx="0" cy="110984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107" idx="3"/>
            <a:endCxn id="41" idx="1"/>
          </p:cNvCxnSpPr>
          <p:nvPr/>
        </p:nvCxnSpPr>
        <p:spPr>
          <a:xfrm flipV="1">
            <a:off x="3051970" y="2070091"/>
            <a:ext cx="1723133" cy="12659"/>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89163" y="5772709"/>
            <a:ext cx="1479892" cy="307777"/>
          </a:xfrm>
          <a:prstGeom prst="rect">
            <a:avLst/>
          </a:prstGeom>
          <a:noFill/>
        </p:spPr>
        <p:txBody>
          <a:bodyPr wrap="none" rtlCol="0">
            <a:spAutoFit/>
          </a:bodyPr>
          <a:lstStyle/>
          <a:p>
            <a:r>
              <a:rPr lang="en-US" sz="1400" dirty="0">
                <a:latin typeface="Roboto Light"/>
                <a:cs typeface="Roboto Light"/>
              </a:rPr>
              <a:t>Portal Item Type</a:t>
            </a:r>
          </a:p>
        </p:txBody>
      </p:sp>
      <p:sp>
        <p:nvSpPr>
          <p:cNvPr id="132" name="Rounded Rectangle 131"/>
          <p:cNvSpPr/>
          <p:nvPr/>
        </p:nvSpPr>
        <p:spPr bwMode="auto">
          <a:xfrm>
            <a:off x="595667" y="6105585"/>
            <a:ext cx="231917" cy="240754"/>
          </a:xfrm>
          <a:prstGeom prst="roundRect">
            <a:avLst/>
          </a:prstGeom>
          <a:solidFill>
            <a:srgbClr val="A5D65B"/>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77" name="Rounded Rectangle 176"/>
          <p:cNvSpPr/>
          <p:nvPr/>
        </p:nvSpPr>
        <p:spPr bwMode="auto">
          <a:xfrm>
            <a:off x="595667" y="6384898"/>
            <a:ext cx="223943" cy="243751"/>
          </a:xfrm>
          <a:prstGeom prst="roundRect">
            <a:avLst/>
          </a:prstGeom>
          <a:solidFill>
            <a:srgbClr val="9D207F"/>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78" name="TextBox 177"/>
          <p:cNvSpPr txBox="1"/>
          <p:nvPr/>
        </p:nvSpPr>
        <p:spPr>
          <a:xfrm>
            <a:off x="1315621" y="6059077"/>
            <a:ext cx="736099" cy="307777"/>
          </a:xfrm>
          <a:prstGeom prst="rect">
            <a:avLst/>
          </a:prstGeom>
          <a:noFill/>
        </p:spPr>
        <p:txBody>
          <a:bodyPr wrap="none" rtlCol="0">
            <a:spAutoFit/>
          </a:bodyPr>
          <a:lstStyle/>
          <a:p>
            <a:r>
              <a:rPr lang="en-US" sz="1400">
                <a:latin typeface="Roboto Light"/>
                <a:cs typeface="Roboto Light"/>
              </a:rPr>
              <a:t>Widget</a:t>
            </a:r>
            <a:endParaRPr lang="en-US" sz="1400" dirty="0">
              <a:latin typeface="Roboto Light"/>
              <a:cs typeface="Roboto Light"/>
            </a:endParaRPr>
          </a:p>
        </p:txBody>
      </p:sp>
      <p:sp>
        <p:nvSpPr>
          <p:cNvPr id="179" name="TextBox 178"/>
          <p:cNvSpPr txBox="1"/>
          <p:nvPr/>
        </p:nvSpPr>
        <p:spPr>
          <a:xfrm>
            <a:off x="1331640" y="6352884"/>
            <a:ext cx="790601" cy="307777"/>
          </a:xfrm>
          <a:prstGeom prst="rect">
            <a:avLst/>
          </a:prstGeom>
          <a:noFill/>
        </p:spPr>
        <p:txBody>
          <a:bodyPr wrap="none" rtlCol="0">
            <a:spAutoFit/>
          </a:bodyPr>
          <a:lstStyle/>
          <a:p>
            <a:r>
              <a:rPr lang="en-US" sz="1400" dirty="0">
                <a:latin typeface="Roboto Light"/>
                <a:cs typeface="Roboto Light"/>
              </a:rPr>
              <a:t>Feature</a:t>
            </a:r>
          </a:p>
        </p:txBody>
      </p:sp>
      <p:sp>
        <p:nvSpPr>
          <p:cNvPr id="64" name="Rounded Rectangle 63"/>
          <p:cNvSpPr/>
          <p:nvPr/>
        </p:nvSpPr>
        <p:spPr bwMode="auto">
          <a:xfrm>
            <a:off x="927983" y="6387895"/>
            <a:ext cx="231917" cy="240754"/>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5" name="Rectangle 42"/>
          <p:cNvSpPr>
            <a:spLocks/>
          </p:cNvSpPr>
          <p:nvPr/>
        </p:nvSpPr>
        <p:spPr bwMode="auto">
          <a:xfrm>
            <a:off x="6084168" y="3909444"/>
            <a:ext cx="2641166" cy="1724681"/>
          </a:xfrm>
          <a:custGeom>
            <a:avLst/>
            <a:gdLst>
              <a:gd name="connsiteX0" fmla="*/ 0 w 1469292"/>
              <a:gd name="connsiteY0" fmla="*/ 0 h 3922881"/>
              <a:gd name="connsiteX1" fmla="*/ 1469292 w 1469292"/>
              <a:gd name="connsiteY1" fmla="*/ 0 h 3922881"/>
              <a:gd name="connsiteX2" fmla="*/ 1469292 w 1469292"/>
              <a:gd name="connsiteY2" fmla="*/ 3922881 h 3922881"/>
              <a:gd name="connsiteX3" fmla="*/ 0 w 1469292"/>
              <a:gd name="connsiteY3" fmla="*/ 3922881 h 3922881"/>
              <a:gd name="connsiteX4" fmla="*/ 0 w 1469292"/>
              <a:gd name="connsiteY4" fmla="*/ 0 h 3922881"/>
              <a:gd name="connsiteX0" fmla="*/ 0 w 1556974"/>
              <a:gd name="connsiteY0" fmla="*/ 0 h 4035615"/>
              <a:gd name="connsiteX1" fmla="*/ 1556974 w 1556974"/>
              <a:gd name="connsiteY1" fmla="*/ 112734 h 4035615"/>
              <a:gd name="connsiteX2" fmla="*/ 1556974 w 1556974"/>
              <a:gd name="connsiteY2" fmla="*/ 4035615 h 4035615"/>
              <a:gd name="connsiteX3" fmla="*/ 87682 w 1556974"/>
              <a:gd name="connsiteY3" fmla="*/ 4035615 h 4035615"/>
              <a:gd name="connsiteX4" fmla="*/ 0 w 1556974"/>
              <a:gd name="connsiteY4" fmla="*/ 0 h 4035615"/>
              <a:gd name="connsiteX0" fmla="*/ 0 w 1619604"/>
              <a:gd name="connsiteY0" fmla="*/ 0 h 4073193"/>
              <a:gd name="connsiteX1" fmla="*/ 1619604 w 1619604"/>
              <a:gd name="connsiteY1" fmla="*/ 150312 h 4073193"/>
              <a:gd name="connsiteX2" fmla="*/ 1619604 w 1619604"/>
              <a:gd name="connsiteY2" fmla="*/ 4073193 h 4073193"/>
              <a:gd name="connsiteX3" fmla="*/ 150312 w 1619604"/>
              <a:gd name="connsiteY3" fmla="*/ 4073193 h 4073193"/>
              <a:gd name="connsiteX4" fmla="*/ 0 w 1619604"/>
              <a:gd name="connsiteY4" fmla="*/ 0 h 407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604" h="4073193">
                <a:moveTo>
                  <a:pt x="0" y="0"/>
                </a:moveTo>
                <a:lnTo>
                  <a:pt x="1619604" y="150312"/>
                </a:lnTo>
                <a:lnTo>
                  <a:pt x="1619604" y="4073193"/>
                </a:lnTo>
                <a:lnTo>
                  <a:pt x="150312" y="4073193"/>
                </a:lnTo>
                <a:lnTo>
                  <a:pt x="0"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t" anchorCtr="1"/>
          <a:lstStyle/>
          <a:p>
            <a:r>
              <a:rPr lang="en-US" dirty="0">
                <a:solidFill>
                  <a:srgbClr val="000000">
                    <a:lumMod val="65000"/>
                    <a:lumOff val="35000"/>
                  </a:srgbClr>
                </a:solidFill>
                <a:latin typeface="Roboto Light" pitchFamily="2" charset="0"/>
                <a:ea typeface="Roboto Light" pitchFamily="2" charset="0"/>
              </a:rPr>
              <a:t>        </a:t>
            </a:r>
          </a:p>
          <a:p>
            <a:r>
              <a:rPr lang="en-US" dirty="0">
                <a:solidFill>
                  <a:srgbClr val="000000">
                    <a:lumMod val="65000"/>
                    <a:lumOff val="35000"/>
                  </a:srgbClr>
                </a:solidFill>
                <a:latin typeface="Roboto Light" pitchFamily="2" charset="0"/>
                <a:ea typeface="Roboto Light" pitchFamily="2" charset="0"/>
              </a:rPr>
              <a:t>	</a:t>
            </a:r>
            <a:r>
              <a:rPr lang="en-US" dirty="0">
                <a:solidFill>
                  <a:srgbClr val="FF0000"/>
                </a:solidFill>
                <a:latin typeface="Roboto Light" pitchFamily="2" charset="0"/>
                <a:ea typeface="Roboto Light" pitchFamily="2" charset="0"/>
              </a:rPr>
              <a:t>Integration Services</a:t>
            </a:r>
          </a:p>
        </p:txBody>
      </p:sp>
      <p:pic>
        <p:nvPicPr>
          <p:cNvPr id="66" name="Picture 6" descr="BB_logo_Bshape_rgb.pdf"/>
          <p:cNvPicPr>
            <a:picLocks noChangeAspect="1"/>
          </p:cNvPicPr>
          <p:nvPr/>
        </p:nvPicPr>
        <p:blipFill>
          <a:blip r:embed="rId9" cstate="print"/>
          <a:srcRect/>
          <a:stretch>
            <a:fillRect/>
          </a:stretch>
        </p:blipFill>
        <p:spPr bwMode="auto">
          <a:xfrm>
            <a:off x="6241459" y="4135461"/>
            <a:ext cx="397728" cy="396067"/>
          </a:xfrm>
          <a:prstGeom prst="rect">
            <a:avLst/>
          </a:prstGeom>
          <a:noFill/>
          <a:ln w="9525">
            <a:noFill/>
            <a:miter lim="800000"/>
            <a:headEnd/>
            <a:tailEnd/>
          </a:ln>
        </p:spPr>
      </p:pic>
      <p:cxnSp>
        <p:nvCxnSpPr>
          <p:cNvPr id="31775" name="Straight Arrow Connector 31774"/>
          <p:cNvCxnSpPr>
            <a:cxnSpLocks/>
            <a:stCxn id="135" idx="3"/>
          </p:cNvCxnSpPr>
          <p:nvPr/>
        </p:nvCxnSpPr>
        <p:spPr>
          <a:xfrm flipV="1">
            <a:off x="5289851" y="4739931"/>
            <a:ext cx="938333" cy="5832"/>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73" name="Straight Arrow Connector 31772"/>
          <p:cNvCxnSpPr>
            <a:cxnSpLocks/>
            <a:stCxn id="124" idx="3"/>
          </p:cNvCxnSpPr>
          <p:nvPr/>
        </p:nvCxnSpPr>
        <p:spPr>
          <a:xfrm flipV="1">
            <a:off x="5289852" y="4267401"/>
            <a:ext cx="866324" cy="4117"/>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p:cNvCxnSpPr>
          <p:nvPr/>
        </p:nvCxnSpPr>
        <p:spPr>
          <a:xfrm flipV="1">
            <a:off x="5289850" y="5219579"/>
            <a:ext cx="1010342" cy="1"/>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952663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dissolve">
                                          <p:cBhvr>
                                            <p:cTn id="13" dur="500"/>
                                            <p:tgtEl>
                                              <p:spTgt spid="128"/>
                                            </p:tgtEl>
                                          </p:cBhvr>
                                        </p:animEffect>
                                      </p:childTnLst>
                                    </p:cTn>
                                  </p:par>
                                  <p:par>
                                    <p:cTn id="14" presetID="2" presetClass="entr" presetSubtype="2"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1+#ppt_w/2"/>
                                              </p:val>
                                            </p:tav>
                                            <p:tav tm="100000">
                                              <p:val>
                                                <p:strVal val="#ppt_x"/>
                                              </p:val>
                                            </p:tav>
                                          </p:tavLst>
                                        </p:anim>
                                        <p:anim calcmode="lin" valueType="num">
                                          <p:cBhvr additive="base">
                                            <p:cTn id="17"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par>
                                    <p:cTn id="23" presetID="9" presetClass="entr" presetSubtype="0" fill="hold" nodeType="withEffect">
                                      <p:stCondLst>
                                        <p:cond delay="0"/>
                                      </p:stCondLst>
                                      <p:childTnLst>
                                        <p:set>
                                          <p:cBhvr>
                                            <p:cTn id="24" dur="1" fill="hold">
                                              <p:stCondLst>
                                                <p:cond delay="0"/>
                                              </p:stCondLst>
                                            </p:cTn>
                                            <p:tgtEl>
                                              <p:spTgt spid="31744"/>
                                            </p:tgtEl>
                                            <p:attrNameLst>
                                              <p:attrName>style.visibility</p:attrName>
                                            </p:attrNameLst>
                                          </p:cBhvr>
                                          <p:to>
                                            <p:strVal val="visible"/>
                                          </p:to>
                                        </p:set>
                                        <p:animEffect transition="in" filter="dissolve">
                                          <p:cBhvr>
                                            <p:cTn id="25" dur="500"/>
                                            <p:tgtEl>
                                              <p:spTgt spid="31744"/>
                                            </p:tgtEl>
                                          </p:cBhvr>
                                        </p:animEffect>
                                      </p:childTnLst>
                                    </p:cTn>
                                  </p:par>
                                  <p:par>
                                    <p:cTn id="26" presetID="9" presetClass="entr" presetSubtype="0" fill="hold" nodeType="withEffect">
                                      <p:stCondLst>
                                        <p:cond delay="0"/>
                                      </p:stCondLst>
                                      <p:childTnLst>
                                        <p:set>
                                          <p:cBhvr>
                                            <p:cTn id="27" dur="1" fill="hold">
                                              <p:stCondLst>
                                                <p:cond delay="0"/>
                                              </p:stCondLst>
                                            </p:cTn>
                                            <p:tgtEl>
                                              <p:spTgt spid="31747"/>
                                            </p:tgtEl>
                                            <p:attrNameLst>
                                              <p:attrName>style.visibility</p:attrName>
                                            </p:attrNameLst>
                                          </p:cBhvr>
                                          <p:to>
                                            <p:strVal val="visible"/>
                                          </p:to>
                                        </p:set>
                                        <p:animEffect transition="in" filter="dissolve">
                                          <p:cBhvr>
                                            <p:cTn id="28" dur="500"/>
                                            <p:tgtEl>
                                              <p:spTgt spid="31747"/>
                                            </p:tgtEl>
                                          </p:cBhvr>
                                        </p:animEffect>
                                      </p:childTnLst>
                                    </p:cTn>
                                  </p:par>
                                  <p:par>
                                    <p:cTn id="29" presetID="2" presetClass="entr" presetSubtype="2" fill="hold" nodeType="withEffect" p14:presetBounceEnd="50000">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14:bounceEnd="50000">
                                          <p:cBhvr additive="base">
                                            <p:cTn id="31" dur="500" fill="hold"/>
                                            <p:tgtEl>
                                              <p:spTgt spid="73"/>
                                            </p:tgtEl>
                                            <p:attrNameLst>
                                              <p:attrName>ppt_x</p:attrName>
                                            </p:attrNameLst>
                                          </p:cBhvr>
                                          <p:tavLst>
                                            <p:tav tm="0">
                                              <p:val>
                                                <p:strVal val="1+#ppt_w/2"/>
                                              </p:val>
                                            </p:tav>
                                            <p:tav tm="100000">
                                              <p:val>
                                                <p:strVal val="#ppt_x"/>
                                              </p:val>
                                            </p:tav>
                                          </p:tavLst>
                                        </p:anim>
                                        <p:anim calcmode="lin" valueType="num" p14:bounceEnd="50000">
                                          <p:cBhvr additive="base">
                                            <p:cTn id="32" dur="500" fill="hold"/>
                                            <p:tgtEl>
                                              <p:spTgt spid="7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2" fill="hold" nodeType="afterEffect" p14:presetBounceEnd="50000">
                                      <p:stCondLst>
                                        <p:cond delay="0"/>
                                      </p:stCondLst>
                                      <p:childTnLst>
                                        <p:set>
                                          <p:cBhvr>
                                            <p:cTn id="35" dur="1" fill="hold">
                                              <p:stCondLst>
                                                <p:cond delay="0"/>
                                              </p:stCondLst>
                                            </p:cTn>
                                            <p:tgtEl>
                                              <p:spTgt spid="79"/>
                                            </p:tgtEl>
                                            <p:attrNameLst>
                                              <p:attrName>style.visibility</p:attrName>
                                            </p:attrNameLst>
                                          </p:cBhvr>
                                          <p:to>
                                            <p:strVal val="visible"/>
                                          </p:to>
                                        </p:set>
                                        <p:anim calcmode="lin" valueType="num" p14:bounceEnd="50000">
                                          <p:cBhvr additive="base">
                                            <p:cTn id="36" dur="500" fill="hold"/>
                                            <p:tgtEl>
                                              <p:spTgt spid="79"/>
                                            </p:tgtEl>
                                            <p:attrNameLst>
                                              <p:attrName>ppt_x</p:attrName>
                                            </p:attrNameLst>
                                          </p:cBhvr>
                                          <p:tavLst>
                                            <p:tav tm="0">
                                              <p:val>
                                                <p:strVal val="1+#ppt_w/2"/>
                                              </p:val>
                                            </p:tav>
                                            <p:tav tm="100000">
                                              <p:val>
                                                <p:strVal val="#ppt_x"/>
                                              </p:val>
                                            </p:tav>
                                          </p:tavLst>
                                        </p:anim>
                                        <p:anim calcmode="lin" valueType="num" p14:bounceEnd="50000">
                                          <p:cBhvr additive="base">
                                            <p:cTn id="37" dur="500" fill="hold"/>
                                            <p:tgtEl>
                                              <p:spTgt spid="79"/>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 presetClass="entr" presetSubtype="2" fill="hold" nodeType="afterEffect" p14:presetBounceEnd="50000">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14:bounceEnd="50000">
                                          <p:cBhvr additive="base">
                                            <p:cTn id="41" dur="500" fill="hold"/>
                                            <p:tgtEl>
                                              <p:spTgt spid="84"/>
                                            </p:tgtEl>
                                            <p:attrNameLst>
                                              <p:attrName>ppt_x</p:attrName>
                                            </p:attrNameLst>
                                          </p:cBhvr>
                                          <p:tavLst>
                                            <p:tav tm="0">
                                              <p:val>
                                                <p:strVal val="1+#ppt_w/2"/>
                                              </p:val>
                                            </p:tav>
                                            <p:tav tm="100000">
                                              <p:val>
                                                <p:strVal val="#ppt_x"/>
                                              </p:val>
                                            </p:tav>
                                          </p:tavLst>
                                        </p:anim>
                                        <p:anim calcmode="lin" valueType="num" p14:bounceEnd="50000">
                                          <p:cBhvr additive="base">
                                            <p:cTn id="42"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dissolve">
                                          <p:cBhvr>
                                            <p:cTn id="47" dur="500"/>
                                            <p:tgtEl>
                                              <p:spTgt spid="121"/>
                                            </p:tgtEl>
                                          </p:cBhvr>
                                        </p:animEffect>
                                      </p:childTnLst>
                                    </p:cTn>
                                  </p:par>
                                  <p:par>
                                    <p:cTn id="48" presetID="2" presetClass="entr" presetSubtype="4" fill="hold" nodeType="withEffect">
                                      <p:stCondLst>
                                        <p:cond delay="0"/>
                                      </p:stCondLst>
                                      <p:childTnLst>
                                        <p:set>
                                          <p:cBhvr>
                                            <p:cTn id="49" dur="1" fill="hold">
                                              <p:stCondLst>
                                                <p:cond delay="0"/>
                                              </p:stCondLst>
                                            </p:cTn>
                                            <p:tgtEl>
                                              <p:spTgt spid="31757"/>
                                            </p:tgtEl>
                                            <p:attrNameLst>
                                              <p:attrName>style.visibility</p:attrName>
                                            </p:attrNameLst>
                                          </p:cBhvr>
                                          <p:to>
                                            <p:strVal val="visible"/>
                                          </p:to>
                                        </p:set>
                                        <p:anim calcmode="lin" valueType="num">
                                          <p:cBhvr additive="base">
                                            <p:cTn id="50" dur="500" fill="hold"/>
                                            <p:tgtEl>
                                              <p:spTgt spid="31757"/>
                                            </p:tgtEl>
                                            <p:attrNameLst>
                                              <p:attrName>ppt_x</p:attrName>
                                            </p:attrNameLst>
                                          </p:cBhvr>
                                          <p:tavLst>
                                            <p:tav tm="0">
                                              <p:val>
                                                <p:strVal val="#ppt_x"/>
                                              </p:val>
                                            </p:tav>
                                            <p:tav tm="100000">
                                              <p:val>
                                                <p:strVal val="#ppt_x"/>
                                              </p:val>
                                            </p:tav>
                                          </p:tavLst>
                                        </p:anim>
                                        <p:anim calcmode="lin" valueType="num">
                                          <p:cBhvr additive="base">
                                            <p:cTn id="51" dur="500" fill="hold"/>
                                            <p:tgtEl>
                                              <p:spTgt spid="3175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1765"/>
                                            </p:tgtEl>
                                            <p:attrNameLst>
                                              <p:attrName>style.visibility</p:attrName>
                                            </p:attrNameLst>
                                          </p:cBhvr>
                                          <p:to>
                                            <p:strVal val="visible"/>
                                          </p:to>
                                        </p:set>
                                        <p:animEffect transition="in" filter="dissolve">
                                          <p:cBhvr>
                                            <p:cTn id="56" dur="500"/>
                                            <p:tgtEl>
                                              <p:spTgt spid="31765"/>
                                            </p:tgtEl>
                                          </p:cBhvr>
                                        </p:animEffect>
                                      </p:childTnLst>
                                    </p:cTn>
                                  </p:par>
                                  <p:par>
                                    <p:cTn id="57" presetID="9" presetClass="entr" presetSubtype="0" fill="hold" nodeType="withEffect">
                                      <p:stCondLst>
                                        <p:cond delay="0"/>
                                      </p:stCondLst>
                                      <p:childTnLst>
                                        <p:set>
                                          <p:cBhvr>
                                            <p:cTn id="58" dur="1" fill="hold">
                                              <p:stCondLst>
                                                <p:cond delay="0"/>
                                              </p:stCondLst>
                                            </p:cTn>
                                            <p:tgtEl>
                                              <p:spTgt spid="31767"/>
                                            </p:tgtEl>
                                            <p:attrNameLst>
                                              <p:attrName>style.visibility</p:attrName>
                                            </p:attrNameLst>
                                          </p:cBhvr>
                                          <p:to>
                                            <p:strVal val="visible"/>
                                          </p:to>
                                        </p:set>
                                        <p:animEffect transition="in" filter="dissolve">
                                          <p:cBhvr>
                                            <p:cTn id="59" dur="500"/>
                                            <p:tgtEl>
                                              <p:spTgt spid="31767"/>
                                            </p:tgtEl>
                                          </p:cBhvr>
                                        </p:animEffect>
                                      </p:childTnLst>
                                    </p:cTn>
                                  </p:par>
                                  <p:par>
                                    <p:cTn id="60" presetID="9" presetClass="entr" presetSubtype="0" fill="hold" nodeType="withEffect">
                                      <p:stCondLst>
                                        <p:cond delay="0"/>
                                      </p:stCondLst>
                                      <p:childTnLst>
                                        <p:set>
                                          <p:cBhvr>
                                            <p:cTn id="61" dur="1" fill="hold">
                                              <p:stCondLst>
                                                <p:cond delay="0"/>
                                              </p:stCondLst>
                                            </p:cTn>
                                            <p:tgtEl>
                                              <p:spTgt spid="31769"/>
                                            </p:tgtEl>
                                            <p:attrNameLst>
                                              <p:attrName>style.visibility</p:attrName>
                                            </p:attrNameLst>
                                          </p:cBhvr>
                                          <p:to>
                                            <p:strVal val="visible"/>
                                          </p:to>
                                        </p:set>
                                        <p:animEffect transition="in" filter="dissolve">
                                          <p:cBhvr>
                                            <p:cTn id="62" dur="500"/>
                                            <p:tgtEl>
                                              <p:spTgt spid="31769"/>
                                            </p:tgtEl>
                                          </p:cBhvr>
                                        </p:animEffect>
                                      </p:childTnLst>
                                    </p:cTn>
                                  </p:par>
                                  <p:par>
                                    <p:cTn id="63" presetID="2" presetClass="entr" presetSubtype="2" fill="hold" nodeType="withEffect" p14:presetBounceEnd="50000">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14:bounceEnd="50000">
                                          <p:cBhvr additive="base">
                                            <p:cTn id="65" dur="500" fill="hold"/>
                                            <p:tgtEl>
                                              <p:spTgt spid="123"/>
                                            </p:tgtEl>
                                            <p:attrNameLst>
                                              <p:attrName>ppt_x</p:attrName>
                                            </p:attrNameLst>
                                          </p:cBhvr>
                                          <p:tavLst>
                                            <p:tav tm="0">
                                              <p:val>
                                                <p:strVal val="1+#ppt_w/2"/>
                                              </p:val>
                                            </p:tav>
                                            <p:tav tm="100000">
                                              <p:val>
                                                <p:strVal val="#ppt_x"/>
                                              </p:val>
                                            </p:tav>
                                          </p:tavLst>
                                        </p:anim>
                                        <p:anim calcmode="lin" valueType="num" p14:bounceEnd="50000">
                                          <p:cBhvr additive="base">
                                            <p:cTn id="66" dur="500" fill="hold"/>
                                            <p:tgtEl>
                                              <p:spTgt spid="123"/>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2" presetClass="entr" presetSubtype="2" fill="hold" nodeType="afterEffect" p14:presetBounceEnd="50000">
                                      <p:stCondLst>
                                        <p:cond delay="0"/>
                                      </p:stCondLst>
                                      <p:childTnLst>
                                        <p:set>
                                          <p:cBhvr>
                                            <p:cTn id="69" dur="1" fill="hold">
                                              <p:stCondLst>
                                                <p:cond delay="0"/>
                                              </p:stCondLst>
                                            </p:cTn>
                                            <p:tgtEl>
                                              <p:spTgt spid="134"/>
                                            </p:tgtEl>
                                            <p:attrNameLst>
                                              <p:attrName>style.visibility</p:attrName>
                                            </p:attrNameLst>
                                          </p:cBhvr>
                                          <p:to>
                                            <p:strVal val="visible"/>
                                          </p:to>
                                        </p:set>
                                        <p:anim calcmode="lin" valueType="num" p14:bounceEnd="50000">
                                          <p:cBhvr additive="base">
                                            <p:cTn id="70" dur="500" fill="hold"/>
                                            <p:tgtEl>
                                              <p:spTgt spid="134"/>
                                            </p:tgtEl>
                                            <p:attrNameLst>
                                              <p:attrName>ppt_x</p:attrName>
                                            </p:attrNameLst>
                                          </p:cBhvr>
                                          <p:tavLst>
                                            <p:tav tm="0">
                                              <p:val>
                                                <p:strVal val="1+#ppt_w/2"/>
                                              </p:val>
                                            </p:tav>
                                            <p:tav tm="100000">
                                              <p:val>
                                                <p:strVal val="#ppt_x"/>
                                              </p:val>
                                            </p:tav>
                                          </p:tavLst>
                                        </p:anim>
                                        <p:anim calcmode="lin" valueType="num" p14:bounceEnd="50000">
                                          <p:cBhvr additive="base">
                                            <p:cTn id="71" dur="500" fill="hold"/>
                                            <p:tgtEl>
                                              <p:spTgt spid="134"/>
                                            </p:tgtEl>
                                            <p:attrNameLst>
                                              <p:attrName>ppt_y</p:attrName>
                                            </p:attrNameLst>
                                          </p:cBhvr>
                                          <p:tavLst>
                                            <p:tav tm="0">
                                              <p:val>
                                                <p:strVal val="#ppt_y"/>
                                              </p:val>
                                            </p:tav>
                                            <p:tav tm="100000">
                                              <p:val>
                                                <p:strVal val="#ppt_y"/>
                                              </p:val>
                                            </p:tav>
                                          </p:tavLst>
                                        </p:anim>
                                      </p:childTnLst>
                                    </p:cTn>
                                  </p:par>
                                </p:childTnLst>
                              </p:cTn>
                            </p:par>
                            <p:par>
                              <p:cTn id="72" fill="hold">
                                <p:stCondLst>
                                  <p:cond delay="1000"/>
                                </p:stCondLst>
                                <p:childTnLst>
                                  <p:par>
                                    <p:cTn id="73" presetID="2" presetClass="entr" presetSubtype="2" fill="hold" nodeType="afterEffect" p14:presetBounceEnd="50000">
                                      <p:stCondLst>
                                        <p:cond delay="0"/>
                                      </p:stCondLst>
                                      <p:childTnLst>
                                        <p:set>
                                          <p:cBhvr>
                                            <p:cTn id="74" dur="1" fill="hold">
                                              <p:stCondLst>
                                                <p:cond delay="0"/>
                                              </p:stCondLst>
                                            </p:cTn>
                                            <p:tgtEl>
                                              <p:spTgt spid="138"/>
                                            </p:tgtEl>
                                            <p:attrNameLst>
                                              <p:attrName>style.visibility</p:attrName>
                                            </p:attrNameLst>
                                          </p:cBhvr>
                                          <p:to>
                                            <p:strVal val="visible"/>
                                          </p:to>
                                        </p:set>
                                        <p:anim calcmode="lin" valueType="num" p14:bounceEnd="50000">
                                          <p:cBhvr additive="base">
                                            <p:cTn id="75" dur="500" fill="hold"/>
                                            <p:tgtEl>
                                              <p:spTgt spid="138"/>
                                            </p:tgtEl>
                                            <p:attrNameLst>
                                              <p:attrName>ppt_x</p:attrName>
                                            </p:attrNameLst>
                                          </p:cBhvr>
                                          <p:tavLst>
                                            <p:tav tm="0">
                                              <p:val>
                                                <p:strVal val="1+#ppt_w/2"/>
                                              </p:val>
                                            </p:tav>
                                            <p:tav tm="100000">
                                              <p:val>
                                                <p:strVal val="#ppt_x"/>
                                              </p:val>
                                            </p:tav>
                                          </p:tavLst>
                                        </p:anim>
                                        <p:anim calcmode="lin" valueType="num" p14:bounceEnd="50000">
                                          <p:cBhvr additive="base">
                                            <p:cTn id="76"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31773"/>
                                            </p:tgtEl>
                                            <p:attrNameLst>
                                              <p:attrName>style.visibility</p:attrName>
                                            </p:attrNameLst>
                                          </p:cBhvr>
                                          <p:to>
                                            <p:strVal val="visible"/>
                                          </p:to>
                                        </p:set>
                                        <p:animEffect transition="in" filter="dissolve">
                                          <p:cBhvr>
                                            <p:cTn id="81" dur="500"/>
                                            <p:tgtEl>
                                              <p:spTgt spid="31773"/>
                                            </p:tgtEl>
                                          </p:cBhvr>
                                        </p:animEffect>
                                      </p:childTnLst>
                                    </p:cTn>
                                  </p:par>
                                  <p:par>
                                    <p:cTn id="82" presetID="9" presetClass="entr" presetSubtype="0" fill="hold" nodeType="withEffect">
                                      <p:stCondLst>
                                        <p:cond delay="0"/>
                                      </p:stCondLst>
                                      <p:childTnLst>
                                        <p:set>
                                          <p:cBhvr>
                                            <p:cTn id="83" dur="1" fill="hold">
                                              <p:stCondLst>
                                                <p:cond delay="0"/>
                                              </p:stCondLst>
                                            </p:cTn>
                                            <p:tgtEl>
                                              <p:spTgt spid="31775"/>
                                            </p:tgtEl>
                                            <p:attrNameLst>
                                              <p:attrName>style.visibility</p:attrName>
                                            </p:attrNameLst>
                                          </p:cBhvr>
                                          <p:to>
                                            <p:strVal val="visible"/>
                                          </p:to>
                                        </p:set>
                                        <p:animEffect transition="in" filter="dissolve">
                                          <p:cBhvr>
                                            <p:cTn id="84" dur="500"/>
                                            <p:tgtEl>
                                              <p:spTgt spid="31775"/>
                                            </p:tgtEl>
                                          </p:cBhvr>
                                        </p:animEffect>
                                      </p:childTnLst>
                                    </p:cTn>
                                  </p:par>
                                  <p:par>
                                    <p:cTn id="85" presetID="9" presetClass="entr" presetSubtype="0"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dissolve">
                                          <p:cBhvr>
                                            <p:cTn id="87" dur="500"/>
                                            <p:tgtEl>
                                              <p:spTgt spid="97"/>
                                            </p:tgtEl>
                                          </p:cBhvr>
                                        </p:animEffect>
                                      </p:childTnLst>
                                    </p:cTn>
                                  </p:par>
                                </p:childTnLst>
                              </p:cTn>
                            </p:par>
                            <p:par>
                              <p:cTn id="88" fill="hold">
                                <p:stCondLst>
                                  <p:cond delay="500"/>
                                </p:stCondLst>
                                <p:childTnLst>
                                  <p:par>
                                    <p:cTn id="89" presetID="10" presetClass="entr" presetSubtype="0" fill="hold" grpId="2"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dissolve">
                                          <p:cBhvr>
                                            <p:cTn id="13" dur="500"/>
                                            <p:tgtEl>
                                              <p:spTgt spid="128"/>
                                            </p:tgtEl>
                                          </p:cBhvr>
                                        </p:animEffect>
                                      </p:childTnLst>
                                    </p:cTn>
                                  </p:par>
                                  <p:par>
                                    <p:cTn id="14" presetID="2" presetClass="entr" presetSubtype="2"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1+#ppt_w/2"/>
                                              </p:val>
                                            </p:tav>
                                            <p:tav tm="100000">
                                              <p:val>
                                                <p:strVal val="#ppt_x"/>
                                              </p:val>
                                            </p:tav>
                                          </p:tavLst>
                                        </p:anim>
                                        <p:anim calcmode="lin" valueType="num">
                                          <p:cBhvr additive="base">
                                            <p:cTn id="17"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par>
                                    <p:cTn id="23" presetID="9" presetClass="entr" presetSubtype="0" fill="hold" nodeType="withEffect">
                                      <p:stCondLst>
                                        <p:cond delay="0"/>
                                      </p:stCondLst>
                                      <p:childTnLst>
                                        <p:set>
                                          <p:cBhvr>
                                            <p:cTn id="24" dur="1" fill="hold">
                                              <p:stCondLst>
                                                <p:cond delay="0"/>
                                              </p:stCondLst>
                                            </p:cTn>
                                            <p:tgtEl>
                                              <p:spTgt spid="31744"/>
                                            </p:tgtEl>
                                            <p:attrNameLst>
                                              <p:attrName>style.visibility</p:attrName>
                                            </p:attrNameLst>
                                          </p:cBhvr>
                                          <p:to>
                                            <p:strVal val="visible"/>
                                          </p:to>
                                        </p:set>
                                        <p:animEffect transition="in" filter="dissolve">
                                          <p:cBhvr>
                                            <p:cTn id="25" dur="500"/>
                                            <p:tgtEl>
                                              <p:spTgt spid="31744"/>
                                            </p:tgtEl>
                                          </p:cBhvr>
                                        </p:animEffect>
                                      </p:childTnLst>
                                    </p:cTn>
                                  </p:par>
                                  <p:par>
                                    <p:cTn id="26" presetID="9" presetClass="entr" presetSubtype="0" fill="hold" nodeType="withEffect">
                                      <p:stCondLst>
                                        <p:cond delay="0"/>
                                      </p:stCondLst>
                                      <p:childTnLst>
                                        <p:set>
                                          <p:cBhvr>
                                            <p:cTn id="27" dur="1" fill="hold">
                                              <p:stCondLst>
                                                <p:cond delay="0"/>
                                              </p:stCondLst>
                                            </p:cTn>
                                            <p:tgtEl>
                                              <p:spTgt spid="31747"/>
                                            </p:tgtEl>
                                            <p:attrNameLst>
                                              <p:attrName>style.visibility</p:attrName>
                                            </p:attrNameLst>
                                          </p:cBhvr>
                                          <p:to>
                                            <p:strVal val="visible"/>
                                          </p:to>
                                        </p:set>
                                        <p:animEffect transition="in" filter="dissolve">
                                          <p:cBhvr>
                                            <p:cTn id="28" dur="500"/>
                                            <p:tgtEl>
                                              <p:spTgt spid="31747"/>
                                            </p:tgtEl>
                                          </p:cBhvr>
                                        </p:animEffect>
                                      </p:childTnLst>
                                    </p:cTn>
                                  </p:par>
                                  <p:par>
                                    <p:cTn id="29" presetID="2" presetClass="entr" presetSubtype="2"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1+#ppt_w/2"/>
                                              </p:val>
                                            </p:tav>
                                            <p:tav tm="100000">
                                              <p:val>
                                                <p:strVal val="#ppt_x"/>
                                              </p:val>
                                            </p:tav>
                                          </p:tavLst>
                                        </p:anim>
                                        <p:anim calcmode="lin" valueType="num">
                                          <p:cBhvr additive="base">
                                            <p:cTn id="32" dur="500" fill="hold"/>
                                            <p:tgtEl>
                                              <p:spTgt spid="7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 calcmode="lin" valueType="num">
                                          <p:cBhvr additive="base">
                                            <p:cTn id="36" dur="500" fill="hold"/>
                                            <p:tgtEl>
                                              <p:spTgt spid="79"/>
                                            </p:tgtEl>
                                            <p:attrNameLst>
                                              <p:attrName>ppt_x</p:attrName>
                                            </p:attrNameLst>
                                          </p:cBhvr>
                                          <p:tavLst>
                                            <p:tav tm="0">
                                              <p:val>
                                                <p:strVal val="1+#ppt_w/2"/>
                                              </p:val>
                                            </p:tav>
                                            <p:tav tm="100000">
                                              <p:val>
                                                <p:strVal val="#ppt_x"/>
                                              </p:val>
                                            </p:tav>
                                          </p:tavLst>
                                        </p:anim>
                                        <p:anim calcmode="lin" valueType="num">
                                          <p:cBhvr additive="base">
                                            <p:cTn id="37" dur="500" fill="hold"/>
                                            <p:tgtEl>
                                              <p:spTgt spid="79"/>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 presetClass="entr" presetSubtype="2"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500" fill="hold"/>
                                            <p:tgtEl>
                                              <p:spTgt spid="84"/>
                                            </p:tgtEl>
                                            <p:attrNameLst>
                                              <p:attrName>ppt_x</p:attrName>
                                            </p:attrNameLst>
                                          </p:cBhvr>
                                          <p:tavLst>
                                            <p:tav tm="0">
                                              <p:val>
                                                <p:strVal val="1+#ppt_w/2"/>
                                              </p:val>
                                            </p:tav>
                                            <p:tav tm="100000">
                                              <p:val>
                                                <p:strVal val="#ppt_x"/>
                                              </p:val>
                                            </p:tav>
                                          </p:tavLst>
                                        </p:anim>
                                        <p:anim calcmode="lin" valueType="num">
                                          <p:cBhvr additive="base">
                                            <p:cTn id="42"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dissolve">
                                          <p:cBhvr>
                                            <p:cTn id="47" dur="500"/>
                                            <p:tgtEl>
                                              <p:spTgt spid="121"/>
                                            </p:tgtEl>
                                          </p:cBhvr>
                                        </p:animEffect>
                                      </p:childTnLst>
                                    </p:cTn>
                                  </p:par>
                                  <p:par>
                                    <p:cTn id="48" presetID="2" presetClass="entr" presetSubtype="4" fill="hold" nodeType="withEffect">
                                      <p:stCondLst>
                                        <p:cond delay="0"/>
                                      </p:stCondLst>
                                      <p:childTnLst>
                                        <p:set>
                                          <p:cBhvr>
                                            <p:cTn id="49" dur="1" fill="hold">
                                              <p:stCondLst>
                                                <p:cond delay="0"/>
                                              </p:stCondLst>
                                            </p:cTn>
                                            <p:tgtEl>
                                              <p:spTgt spid="31757"/>
                                            </p:tgtEl>
                                            <p:attrNameLst>
                                              <p:attrName>style.visibility</p:attrName>
                                            </p:attrNameLst>
                                          </p:cBhvr>
                                          <p:to>
                                            <p:strVal val="visible"/>
                                          </p:to>
                                        </p:set>
                                        <p:anim calcmode="lin" valueType="num">
                                          <p:cBhvr additive="base">
                                            <p:cTn id="50" dur="500" fill="hold"/>
                                            <p:tgtEl>
                                              <p:spTgt spid="31757"/>
                                            </p:tgtEl>
                                            <p:attrNameLst>
                                              <p:attrName>ppt_x</p:attrName>
                                            </p:attrNameLst>
                                          </p:cBhvr>
                                          <p:tavLst>
                                            <p:tav tm="0">
                                              <p:val>
                                                <p:strVal val="#ppt_x"/>
                                              </p:val>
                                            </p:tav>
                                            <p:tav tm="100000">
                                              <p:val>
                                                <p:strVal val="#ppt_x"/>
                                              </p:val>
                                            </p:tav>
                                          </p:tavLst>
                                        </p:anim>
                                        <p:anim calcmode="lin" valueType="num">
                                          <p:cBhvr additive="base">
                                            <p:cTn id="51" dur="500" fill="hold"/>
                                            <p:tgtEl>
                                              <p:spTgt spid="3175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1765"/>
                                            </p:tgtEl>
                                            <p:attrNameLst>
                                              <p:attrName>style.visibility</p:attrName>
                                            </p:attrNameLst>
                                          </p:cBhvr>
                                          <p:to>
                                            <p:strVal val="visible"/>
                                          </p:to>
                                        </p:set>
                                        <p:animEffect transition="in" filter="dissolve">
                                          <p:cBhvr>
                                            <p:cTn id="56" dur="500"/>
                                            <p:tgtEl>
                                              <p:spTgt spid="31765"/>
                                            </p:tgtEl>
                                          </p:cBhvr>
                                        </p:animEffect>
                                      </p:childTnLst>
                                    </p:cTn>
                                  </p:par>
                                  <p:par>
                                    <p:cTn id="57" presetID="9" presetClass="entr" presetSubtype="0" fill="hold" nodeType="withEffect">
                                      <p:stCondLst>
                                        <p:cond delay="0"/>
                                      </p:stCondLst>
                                      <p:childTnLst>
                                        <p:set>
                                          <p:cBhvr>
                                            <p:cTn id="58" dur="1" fill="hold">
                                              <p:stCondLst>
                                                <p:cond delay="0"/>
                                              </p:stCondLst>
                                            </p:cTn>
                                            <p:tgtEl>
                                              <p:spTgt spid="31767"/>
                                            </p:tgtEl>
                                            <p:attrNameLst>
                                              <p:attrName>style.visibility</p:attrName>
                                            </p:attrNameLst>
                                          </p:cBhvr>
                                          <p:to>
                                            <p:strVal val="visible"/>
                                          </p:to>
                                        </p:set>
                                        <p:animEffect transition="in" filter="dissolve">
                                          <p:cBhvr>
                                            <p:cTn id="59" dur="500"/>
                                            <p:tgtEl>
                                              <p:spTgt spid="31767"/>
                                            </p:tgtEl>
                                          </p:cBhvr>
                                        </p:animEffect>
                                      </p:childTnLst>
                                    </p:cTn>
                                  </p:par>
                                  <p:par>
                                    <p:cTn id="60" presetID="9" presetClass="entr" presetSubtype="0" fill="hold" nodeType="withEffect">
                                      <p:stCondLst>
                                        <p:cond delay="0"/>
                                      </p:stCondLst>
                                      <p:childTnLst>
                                        <p:set>
                                          <p:cBhvr>
                                            <p:cTn id="61" dur="1" fill="hold">
                                              <p:stCondLst>
                                                <p:cond delay="0"/>
                                              </p:stCondLst>
                                            </p:cTn>
                                            <p:tgtEl>
                                              <p:spTgt spid="31769"/>
                                            </p:tgtEl>
                                            <p:attrNameLst>
                                              <p:attrName>style.visibility</p:attrName>
                                            </p:attrNameLst>
                                          </p:cBhvr>
                                          <p:to>
                                            <p:strVal val="visible"/>
                                          </p:to>
                                        </p:set>
                                        <p:animEffect transition="in" filter="dissolve">
                                          <p:cBhvr>
                                            <p:cTn id="62" dur="500"/>
                                            <p:tgtEl>
                                              <p:spTgt spid="31769"/>
                                            </p:tgtEl>
                                          </p:cBhvr>
                                        </p:animEffect>
                                      </p:childTnLst>
                                    </p:cTn>
                                  </p:par>
                                  <p:par>
                                    <p:cTn id="63" presetID="2" presetClass="entr" presetSubtype="2"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500" fill="hold"/>
                                            <p:tgtEl>
                                              <p:spTgt spid="123"/>
                                            </p:tgtEl>
                                            <p:attrNameLst>
                                              <p:attrName>ppt_x</p:attrName>
                                            </p:attrNameLst>
                                          </p:cBhvr>
                                          <p:tavLst>
                                            <p:tav tm="0">
                                              <p:val>
                                                <p:strVal val="1+#ppt_w/2"/>
                                              </p:val>
                                            </p:tav>
                                            <p:tav tm="100000">
                                              <p:val>
                                                <p:strVal val="#ppt_x"/>
                                              </p:val>
                                            </p:tav>
                                          </p:tavLst>
                                        </p:anim>
                                        <p:anim calcmode="lin" valueType="num">
                                          <p:cBhvr additive="base">
                                            <p:cTn id="66" dur="500" fill="hold"/>
                                            <p:tgtEl>
                                              <p:spTgt spid="123"/>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2" presetClass="entr" presetSubtype="2" fill="hold" nodeType="afterEffect">
                                      <p:stCondLst>
                                        <p:cond delay="0"/>
                                      </p:stCondLst>
                                      <p:childTnLst>
                                        <p:set>
                                          <p:cBhvr>
                                            <p:cTn id="69" dur="1" fill="hold">
                                              <p:stCondLst>
                                                <p:cond delay="0"/>
                                              </p:stCondLst>
                                            </p:cTn>
                                            <p:tgtEl>
                                              <p:spTgt spid="134"/>
                                            </p:tgtEl>
                                            <p:attrNameLst>
                                              <p:attrName>style.visibility</p:attrName>
                                            </p:attrNameLst>
                                          </p:cBhvr>
                                          <p:to>
                                            <p:strVal val="visible"/>
                                          </p:to>
                                        </p:set>
                                        <p:anim calcmode="lin" valueType="num">
                                          <p:cBhvr additive="base">
                                            <p:cTn id="70" dur="500" fill="hold"/>
                                            <p:tgtEl>
                                              <p:spTgt spid="134"/>
                                            </p:tgtEl>
                                            <p:attrNameLst>
                                              <p:attrName>ppt_x</p:attrName>
                                            </p:attrNameLst>
                                          </p:cBhvr>
                                          <p:tavLst>
                                            <p:tav tm="0">
                                              <p:val>
                                                <p:strVal val="1+#ppt_w/2"/>
                                              </p:val>
                                            </p:tav>
                                            <p:tav tm="100000">
                                              <p:val>
                                                <p:strVal val="#ppt_x"/>
                                              </p:val>
                                            </p:tav>
                                          </p:tavLst>
                                        </p:anim>
                                        <p:anim calcmode="lin" valueType="num">
                                          <p:cBhvr additive="base">
                                            <p:cTn id="71" dur="500" fill="hold"/>
                                            <p:tgtEl>
                                              <p:spTgt spid="134"/>
                                            </p:tgtEl>
                                            <p:attrNameLst>
                                              <p:attrName>ppt_y</p:attrName>
                                            </p:attrNameLst>
                                          </p:cBhvr>
                                          <p:tavLst>
                                            <p:tav tm="0">
                                              <p:val>
                                                <p:strVal val="#ppt_y"/>
                                              </p:val>
                                            </p:tav>
                                            <p:tav tm="100000">
                                              <p:val>
                                                <p:strVal val="#ppt_y"/>
                                              </p:val>
                                            </p:tav>
                                          </p:tavLst>
                                        </p:anim>
                                      </p:childTnLst>
                                    </p:cTn>
                                  </p:par>
                                </p:childTnLst>
                              </p:cTn>
                            </p:par>
                            <p:par>
                              <p:cTn id="72" fill="hold">
                                <p:stCondLst>
                                  <p:cond delay="1000"/>
                                </p:stCondLst>
                                <p:childTnLst>
                                  <p:par>
                                    <p:cTn id="73" presetID="2" presetClass="entr" presetSubtype="2" fill="hold" nodeType="afterEffect">
                                      <p:stCondLst>
                                        <p:cond delay="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500" fill="hold"/>
                                            <p:tgtEl>
                                              <p:spTgt spid="138"/>
                                            </p:tgtEl>
                                            <p:attrNameLst>
                                              <p:attrName>ppt_x</p:attrName>
                                            </p:attrNameLst>
                                          </p:cBhvr>
                                          <p:tavLst>
                                            <p:tav tm="0">
                                              <p:val>
                                                <p:strVal val="1+#ppt_w/2"/>
                                              </p:val>
                                            </p:tav>
                                            <p:tav tm="100000">
                                              <p:val>
                                                <p:strVal val="#ppt_x"/>
                                              </p:val>
                                            </p:tav>
                                          </p:tavLst>
                                        </p:anim>
                                        <p:anim calcmode="lin" valueType="num">
                                          <p:cBhvr additive="base">
                                            <p:cTn id="76"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31773"/>
                                            </p:tgtEl>
                                            <p:attrNameLst>
                                              <p:attrName>style.visibility</p:attrName>
                                            </p:attrNameLst>
                                          </p:cBhvr>
                                          <p:to>
                                            <p:strVal val="visible"/>
                                          </p:to>
                                        </p:set>
                                        <p:animEffect transition="in" filter="dissolve">
                                          <p:cBhvr>
                                            <p:cTn id="81" dur="500"/>
                                            <p:tgtEl>
                                              <p:spTgt spid="31773"/>
                                            </p:tgtEl>
                                          </p:cBhvr>
                                        </p:animEffect>
                                      </p:childTnLst>
                                    </p:cTn>
                                  </p:par>
                                  <p:par>
                                    <p:cTn id="82" presetID="9" presetClass="entr" presetSubtype="0" fill="hold" nodeType="withEffect">
                                      <p:stCondLst>
                                        <p:cond delay="0"/>
                                      </p:stCondLst>
                                      <p:childTnLst>
                                        <p:set>
                                          <p:cBhvr>
                                            <p:cTn id="83" dur="1" fill="hold">
                                              <p:stCondLst>
                                                <p:cond delay="0"/>
                                              </p:stCondLst>
                                            </p:cTn>
                                            <p:tgtEl>
                                              <p:spTgt spid="31775"/>
                                            </p:tgtEl>
                                            <p:attrNameLst>
                                              <p:attrName>style.visibility</p:attrName>
                                            </p:attrNameLst>
                                          </p:cBhvr>
                                          <p:to>
                                            <p:strVal val="visible"/>
                                          </p:to>
                                        </p:set>
                                        <p:animEffect transition="in" filter="dissolve">
                                          <p:cBhvr>
                                            <p:cTn id="84" dur="500"/>
                                            <p:tgtEl>
                                              <p:spTgt spid="31775"/>
                                            </p:tgtEl>
                                          </p:cBhvr>
                                        </p:animEffect>
                                      </p:childTnLst>
                                    </p:cTn>
                                  </p:par>
                                  <p:par>
                                    <p:cTn id="85" presetID="9" presetClass="entr" presetSubtype="0"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dissolve">
                                          <p:cBhvr>
                                            <p:cTn id="87" dur="500"/>
                                            <p:tgtEl>
                                              <p:spTgt spid="97"/>
                                            </p:tgtEl>
                                          </p:cBhvr>
                                        </p:animEffect>
                                      </p:childTnLst>
                                    </p:cTn>
                                  </p:par>
                                </p:childTnLst>
                              </p:cTn>
                            </p:par>
                            <p:par>
                              <p:cTn id="88" fill="hold">
                                <p:stCondLst>
                                  <p:cond delay="500"/>
                                </p:stCondLst>
                                <p:childTnLst>
                                  <p:par>
                                    <p:cTn id="89" presetID="10" presetClass="entr" presetSubtype="0" fill="hold" grpId="2"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2"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Definition</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19</a:t>
            </a:fld>
            <a:endParaRPr lang="en-US" dirty="0"/>
          </a:p>
        </p:txBody>
      </p:sp>
      <p:sp>
        <p:nvSpPr>
          <p:cNvPr id="6" name="TextBox 5"/>
          <p:cNvSpPr txBox="1"/>
          <p:nvPr/>
        </p:nvSpPr>
        <p:spPr>
          <a:xfrm>
            <a:off x="251520" y="1548656"/>
            <a:ext cx="8568952" cy="4185761"/>
          </a:xfrm>
          <a:prstGeom prst="rect">
            <a:avLst/>
          </a:prstGeom>
          <a:noFill/>
        </p:spPr>
        <p:txBody>
          <a:bodyPr wrap="square" rtlCol="0">
            <a:spAutoFit/>
          </a:bodyPr>
          <a:lstStyle/>
          <a:p>
            <a:r>
              <a:rPr lang="en-US" sz="1400" dirty="0">
                <a:solidFill>
                  <a:srgbClr val="BC7A00"/>
                </a:solidFill>
                <a:latin typeface="Consolas"/>
              </a:rPr>
              <a:t>&lt;!DOCTYPE html&gt;</a:t>
            </a:r>
          </a:p>
          <a:p>
            <a:r>
              <a:rPr lang="en-US" sz="1400" b="1" dirty="0">
                <a:solidFill>
                  <a:srgbClr val="008000"/>
                </a:solidFill>
                <a:latin typeface="Consolas"/>
              </a:rPr>
              <a:t>&lt;html </a:t>
            </a:r>
            <a:r>
              <a:rPr lang="en-US" sz="1400" b="1" dirty="0" err="1">
                <a:solidFill>
                  <a:srgbClr val="7D9029"/>
                </a:solidFill>
                <a:latin typeface="Consolas"/>
              </a:rPr>
              <a:t>xmlns</a:t>
            </a:r>
            <a:r>
              <a:rPr lang="en-US" sz="1400" b="1" dirty="0">
                <a:solidFill>
                  <a:srgbClr val="7D9029"/>
                </a:solidFill>
                <a:latin typeface="Consolas"/>
              </a:rPr>
              <a:t>=</a:t>
            </a:r>
            <a:r>
              <a:rPr lang="en-US" sz="1400" b="1" dirty="0">
                <a:solidFill>
                  <a:srgbClr val="BA2121"/>
                </a:solidFill>
                <a:latin typeface="Consolas"/>
                <a:hlinkClick r:id="rId4"/>
              </a:rPr>
              <a:t>http://www.w3.org/1999/xhtml</a:t>
            </a:r>
            <a:endParaRPr lang="en-US" sz="1400" b="1" dirty="0">
              <a:solidFill>
                <a:srgbClr val="BA2121"/>
              </a:solidFill>
              <a:latin typeface="Consolas"/>
            </a:endParaRPr>
          </a:p>
          <a:p>
            <a:r>
              <a:rPr lang="en-US" sz="1400" b="1" dirty="0">
                <a:solidFill>
                  <a:srgbClr val="7D9029"/>
                </a:solidFill>
                <a:latin typeface="Consolas"/>
              </a:rPr>
              <a:t>    </a:t>
            </a:r>
            <a:r>
              <a:rPr lang="en-US" sz="1400" b="1" dirty="0" err="1">
                <a:solidFill>
                  <a:srgbClr val="7D9029"/>
                </a:solidFill>
                <a:latin typeface="Consolas"/>
              </a:rPr>
              <a:t>xmlns:g</a:t>
            </a:r>
            <a:r>
              <a:rPr lang="en-US" sz="1400" b="1" dirty="0">
                <a:solidFill>
                  <a:srgbClr val="7D9029"/>
                </a:solidFill>
                <a:latin typeface="Consolas"/>
              </a:rPr>
              <a:t>=</a:t>
            </a:r>
            <a:r>
              <a:rPr lang="en-US" sz="1400" b="1" dirty="0">
                <a:solidFill>
                  <a:srgbClr val="BA2121"/>
                </a:solidFill>
                <a:latin typeface="Consolas"/>
              </a:rPr>
              <a:t>"http://www.backbase.com/2008/gadget" </a:t>
            </a:r>
            <a:r>
              <a:rPr lang="en-US" sz="1400" b="1" dirty="0" err="1">
                <a:solidFill>
                  <a:srgbClr val="7D9029"/>
                </a:solidFill>
                <a:latin typeface="Consolas"/>
              </a:rPr>
              <a:t>xml:lang</a:t>
            </a:r>
            <a:r>
              <a:rPr lang="en-US" sz="1400" b="1" dirty="0">
                <a:solidFill>
                  <a:srgbClr val="7D9029"/>
                </a:solidFill>
                <a:latin typeface="Consolas"/>
              </a:rPr>
              <a:t>=</a:t>
            </a:r>
            <a:r>
              <a:rPr lang="en-US" sz="1400" b="1" dirty="0">
                <a:solidFill>
                  <a:srgbClr val="BA2121"/>
                </a:solidFill>
                <a:latin typeface="Consolas"/>
              </a:rPr>
              <a:t>"</a:t>
            </a:r>
            <a:r>
              <a:rPr lang="en-US" sz="1400" b="1" dirty="0" err="1">
                <a:solidFill>
                  <a:srgbClr val="BA2121"/>
                </a:solidFill>
                <a:latin typeface="Consolas"/>
              </a:rPr>
              <a:t>en</a:t>
            </a:r>
            <a:r>
              <a:rPr lang="en-US" sz="1400" b="1" dirty="0">
                <a:solidFill>
                  <a:srgbClr val="BA2121"/>
                </a:solidFill>
                <a:latin typeface="Consolas"/>
              </a:rPr>
              <a:t>"</a:t>
            </a:r>
            <a:r>
              <a:rPr lang="en-US" sz="1400" b="1" dirty="0">
                <a:solidFill>
                  <a:srgbClr val="008000"/>
                </a:solidFill>
                <a:latin typeface="Consolas"/>
              </a:rPr>
              <a:t>&gt;</a:t>
            </a:r>
          </a:p>
          <a:p>
            <a:r>
              <a:rPr lang="en-US" sz="1400" b="1" dirty="0">
                <a:solidFill>
                  <a:srgbClr val="008000"/>
                </a:solidFill>
                <a:latin typeface="Consolas"/>
              </a:rPr>
              <a:t>&lt;head&gt;</a:t>
            </a:r>
          </a:p>
          <a:p>
            <a:r>
              <a:rPr lang="en-US" sz="1400" dirty="0">
                <a:latin typeface="Consolas"/>
              </a:rPr>
              <a:t>    </a:t>
            </a:r>
            <a:r>
              <a:rPr lang="en-US" sz="1400" b="1" dirty="0">
                <a:solidFill>
                  <a:srgbClr val="008000"/>
                </a:solidFill>
                <a:latin typeface="Consolas"/>
              </a:rPr>
              <a:t>&lt;meta </a:t>
            </a:r>
            <a:r>
              <a:rPr lang="en-US" sz="1400" b="1" dirty="0">
                <a:solidFill>
                  <a:srgbClr val="7D9029"/>
                </a:solidFill>
                <a:latin typeface="Consolas"/>
              </a:rPr>
              <a:t>charset=</a:t>
            </a:r>
            <a:r>
              <a:rPr lang="en-US" sz="1400" b="1" dirty="0">
                <a:solidFill>
                  <a:srgbClr val="BA2121"/>
                </a:solidFill>
                <a:latin typeface="Consolas"/>
              </a:rPr>
              <a:t>"utf-8" </a:t>
            </a:r>
            <a:r>
              <a:rPr lang="en-US" sz="1400" b="1" dirty="0">
                <a:solidFill>
                  <a:srgbClr val="008000"/>
                </a:solidFill>
                <a:latin typeface="Consolas"/>
              </a:rPr>
              <a:t>/&gt;</a:t>
            </a:r>
          </a:p>
          <a:p>
            <a:r>
              <a:rPr lang="en-US" sz="1400" b="1" dirty="0">
                <a:solidFill>
                  <a:srgbClr val="008000"/>
                </a:solidFill>
                <a:latin typeface="Consolas"/>
              </a:rPr>
              <a:t>    &lt;title&gt;Transaction List</a:t>
            </a:r>
            <a:r>
              <a:rPr lang="en-US" sz="1400" b="1" dirty="0" smtClean="0">
                <a:solidFill>
                  <a:srgbClr val="008000"/>
                </a:solidFill>
                <a:latin typeface="Consolas"/>
              </a:rPr>
              <a:t>&lt;/title&gt;</a:t>
            </a:r>
            <a:endParaRPr lang="en-US" sz="1400" b="1" dirty="0">
              <a:solidFill>
                <a:srgbClr val="008000"/>
              </a:solidFill>
              <a:latin typeface="Consolas"/>
            </a:endParaRPr>
          </a:p>
          <a:p>
            <a:r>
              <a:rPr lang="en-US" sz="1400" b="1" dirty="0">
                <a:solidFill>
                  <a:srgbClr val="008000"/>
                </a:solidFill>
                <a:latin typeface="Consolas"/>
              </a:rPr>
              <a:t>    &lt;script </a:t>
            </a:r>
            <a:r>
              <a:rPr lang="en-US" sz="1400" b="1" dirty="0" err="1">
                <a:solidFill>
                  <a:srgbClr val="7D9029"/>
                </a:solidFill>
                <a:latin typeface="Consolas"/>
              </a:rPr>
              <a:t>src</a:t>
            </a:r>
            <a:r>
              <a:rPr lang="en-US" sz="1400" b="1" dirty="0">
                <a:solidFill>
                  <a:srgbClr val="7D9029"/>
                </a:solidFill>
                <a:latin typeface="Consolas"/>
              </a:rPr>
              <a:t>=</a:t>
            </a:r>
            <a:r>
              <a:rPr lang="en-US" sz="1400" b="1" dirty="0">
                <a:solidFill>
                  <a:srgbClr val="BA2121"/>
                </a:solidFill>
                <a:latin typeface="Consolas"/>
              </a:rPr>
              <a:t>"(…)/scripts/vendor-bb-systemjs.js"</a:t>
            </a:r>
            <a:r>
              <a:rPr lang="en-US" sz="1400" b="1" dirty="0">
                <a:solidFill>
                  <a:srgbClr val="008000"/>
                </a:solidFill>
                <a:latin typeface="Consolas"/>
              </a:rPr>
              <a:t>&gt;&lt;/script&gt;</a:t>
            </a:r>
            <a:endParaRPr lang="en-US" sz="1400" dirty="0">
              <a:latin typeface="Consolas"/>
            </a:endParaRPr>
          </a:p>
          <a:p>
            <a:r>
              <a:rPr lang="en-US" sz="1400" b="1" dirty="0">
                <a:solidFill>
                  <a:srgbClr val="008000"/>
                </a:solidFill>
                <a:latin typeface="Consolas"/>
              </a:rPr>
              <a:t>    &lt;script </a:t>
            </a:r>
            <a:r>
              <a:rPr lang="en-US" sz="1400" b="1" dirty="0" err="1">
                <a:solidFill>
                  <a:srgbClr val="7D9029"/>
                </a:solidFill>
                <a:latin typeface="Consolas"/>
              </a:rPr>
              <a:t>src</a:t>
            </a:r>
            <a:r>
              <a:rPr lang="en-US" sz="1400" b="1" dirty="0">
                <a:solidFill>
                  <a:srgbClr val="7D9029"/>
                </a:solidFill>
                <a:latin typeface="Consolas"/>
              </a:rPr>
              <a:t>=</a:t>
            </a:r>
            <a:r>
              <a:rPr lang="en-US" sz="1400" b="1" dirty="0">
                <a:solidFill>
                  <a:srgbClr val="BA2121"/>
                </a:solidFill>
                <a:latin typeface="Consolas"/>
              </a:rPr>
              <a:t>"(…)/scripts/config-bb-module-loader.js "</a:t>
            </a:r>
            <a:r>
              <a:rPr lang="en-US" sz="1400" b="1" dirty="0">
                <a:solidFill>
                  <a:srgbClr val="008000"/>
                </a:solidFill>
                <a:latin typeface="Consolas"/>
              </a:rPr>
              <a:t>&gt;&lt;/script&gt;</a:t>
            </a:r>
          </a:p>
          <a:p>
            <a:r>
              <a:rPr lang="en-US" sz="1400" b="1" dirty="0">
                <a:solidFill>
                  <a:srgbClr val="008000"/>
                </a:solidFill>
                <a:latin typeface="Consolas"/>
              </a:rPr>
              <a:t>    &lt;script </a:t>
            </a:r>
            <a:r>
              <a:rPr lang="en-US" sz="1400" b="1" dirty="0" err="1">
                <a:solidFill>
                  <a:srgbClr val="7D9029"/>
                </a:solidFill>
                <a:latin typeface="Consolas"/>
              </a:rPr>
              <a:t>src</a:t>
            </a:r>
            <a:r>
              <a:rPr lang="en-US" sz="1400" b="1" dirty="0">
                <a:solidFill>
                  <a:srgbClr val="7D9029"/>
                </a:solidFill>
                <a:latin typeface="Consolas"/>
              </a:rPr>
              <a:t>=</a:t>
            </a:r>
            <a:r>
              <a:rPr lang="en-US" sz="1400" b="1" dirty="0">
                <a:solidFill>
                  <a:srgbClr val="BA2121"/>
                </a:solidFill>
                <a:latin typeface="Consolas"/>
              </a:rPr>
              <a:t>"(…)/scripts/lib-bb-start.js"</a:t>
            </a:r>
            <a:r>
              <a:rPr lang="en-US" sz="1400" b="1" dirty="0">
                <a:solidFill>
                  <a:srgbClr val="008000"/>
                </a:solidFill>
                <a:latin typeface="Consolas"/>
              </a:rPr>
              <a:t>&gt;&lt;/script&gt;</a:t>
            </a:r>
            <a:endParaRPr lang="en-US" sz="1400" dirty="0">
              <a:latin typeface="Consolas"/>
            </a:endParaRPr>
          </a:p>
          <a:p>
            <a:r>
              <a:rPr lang="en-US" sz="1400" b="1" dirty="0">
                <a:solidFill>
                  <a:srgbClr val="008000"/>
                </a:solidFill>
                <a:latin typeface="Consolas"/>
              </a:rPr>
              <a:t>&lt;/head&gt;</a:t>
            </a:r>
          </a:p>
          <a:p>
            <a:endParaRPr lang="en-US" sz="1400" dirty="0">
              <a:latin typeface="Consolas"/>
            </a:endParaRPr>
          </a:p>
          <a:p>
            <a:r>
              <a:rPr lang="en-US" sz="1400" b="1" dirty="0">
                <a:solidFill>
                  <a:srgbClr val="008000"/>
                </a:solidFill>
                <a:latin typeface="Consolas"/>
              </a:rPr>
              <a:t>&lt;body </a:t>
            </a:r>
            <a:r>
              <a:rPr lang="en-US" sz="1400" b="1" dirty="0">
                <a:solidFill>
                  <a:srgbClr val="7D9029"/>
                </a:solidFill>
                <a:latin typeface="Consolas"/>
              </a:rPr>
              <a:t>g:onload=</a:t>
            </a:r>
            <a:r>
              <a:rPr lang="en-US" sz="1400" b="1" dirty="0">
                <a:solidFill>
                  <a:srgbClr val="BA2121"/>
                </a:solidFill>
                <a:latin typeface="Consolas"/>
              </a:rPr>
              <a:t>"BB.Widget.ngStart(__WIDGET__);"</a:t>
            </a:r>
            <a:r>
              <a:rPr lang="en-US" sz="1400" b="1" dirty="0">
                <a:solidFill>
                  <a:srgbClr val="008000"/>
                </a:solidFill>
                <a:latin typeface="Consolas"/>
              </a:rPr>
              <a:t>&gt;</a:t>
            </a:r>
          </a:p>
          <a:p>
            <a:r>
              <a:rPr lang="en-US" sz="1400" b="1" dirty="0">
                <a:solidFill>
                  <a:srgbClr val="008000"/>
                </a:solidFill>
                <a:latin typeface="Consolas"/>
              </a:rPr>
              <a:t>	&lt;div </a:t>
            </a:r>
            <a:r>
              <a:rPr lang="en-US" sz="1400" b="1" dirty="0">
                <a:solidFill>
                  <a:srgbClr val="7D9029"/>
                </a:solidFill>
                <a:latin typeface="Consolas"/>
              </a:rPr>
              <a:t>ng-cloak=</a:t>
            </a:r>
            <a:r>
              <a:rPr lang="en-US" sz="1400" b="1" dirty="0">
                <a:solidFill>
                  <a:srgbClr val="BA2121"/>
                </a:solidFill>
                <a:latin typeface="Consolas"/>
              </a:rPr>
              <a:t>"ng-cloak" </a:t>
            </a:r>
            <a:r>
              <a:rPr lang="en-US" sz="1400" b="1" dirty="0">
                <a:solidFill>
                  <a:srgbClr val="7D9029"/>
                </a:solidFill>
                <a:latin typeface="Consolas"/>
              </a:rPr>
              <a:t>class=</a:t>
            </a:r>
            <a:r>
              <a:rPr lang="en-US" sz="1400" b="1" dirty="0">
                <a:solidFill>
                  <a:srgbClr val="BA2121"/>
                </a:solidFill>
                <a:latin typeface="Consolas"/>
              </a:rPr>
              <a:t>"widget-bb-transaction-list-ng"</a:t>
            </a:r>
            <a:r>
              <a:rPr lang="en-US" sz="1400" b="1" dirty="0">
                <a:solidFill>
                  <a:srgbClr val="008000"/>
                </a:solidFill>
                <a:latin typeface="Consolas"/>
              </a:rPr>
              <a:t>&gt;</a:t>
            </a:r>
          </a:p>
          <a:p>
            <a:r>
              <a:rPr lang="en-US" sz="1400" b="1" dirty="0">
                <a:solidFill>
                  <a:srgbClr val="008000"/>
                </a:solidFill>
                <a:latin typeface="Consolas"/>
              </a:rPr>
              <a:t>		&lt;</a:t>
            </a:r>
            <a:r>
              <a:rPr lang="en-US" sz="1400" b="1" dirty="0" err="1">
                <a:solidFill>
                  <a:srgbClr val="008000"/>
                </a:solidFill>
                <a:latin typeface="Consolas"/>
              </a:rPr>
              <a:t>g:include</a:t>
            </a:r>
            <a:r>
              <a:rPr lang="en-US" sz="1400" b="1" dirty="0">
                <a:solidFill>
                  <a:srgbClr val="008000"/>
                </a:solidFill>
                <a:latin typeface="Consolas"/>
              </a:rPr>
              <a:t> </a:t>
            </a:r>
            <a:r>
              <a:rPr lang="en-US" sz="1400" b="1" dirty="0" err="1">
                <a:solidFill>
                  <a:srgbClr val="7D9029"/>
                </a:solidFill>
                <a:latin typeface="Consolas"/>
              </a:rPr>
              <a:t>src</a:t>
            </a:r>
            <a:r>
              <a:rPr lang="en-US" sz="1400" b="1" dirty="0">
                <a:solidFill>
                  <a:srgbClr val="7D9029"/>
                </a:solidFill>
                <a:latin typeface="Consolas"/>
              </a:rPr>
              <a:t>=</a:t>
            </a:r>
            <a:r>
              <a:rPr lang="en-US" sz="1400" b="1" dirty="0">
                <a:solidFill>
                  <a:srgbClr val="BA2121"/>
                </a:solidFill>
                <a:latin typeface="Consolas"/>
              </a:rPr>
              <a:t>"$(</a:t>
            </a:r>
            <a:r>
              <a:rPr lang="en-US" sz="1400" b="1" dirty="0" err="1">
                <a:solidFill>
                  <a:srgbClr val="BA2121"/>
                </a:solidFill>
                <a:latin typeface="Consolas"/>
              </a:rPr>
              <a:t>contextRoot</a:t>
            </a:r>
            <a:r>
              <a:rPr lang="en-US" sz="1400" b="1" dirty="0">
                <a:solidFill>
                  <a:srgbClr val="BA2121"/>
                </a:solidFill>
                <a:latin typeface="Consolas"/>
              </a:rPr>
              <a:t>)/(…)/${extension}/templates/template.ng.html" </a:t>
            </a:r>
            <a:br>
              <a:rPr lang="en-US" sz="1400" b="1" dirty="0">
                <a:solidFill>
                  <a:srgbClr val="BA2121"/>
                </a:solidFill>
                <a:latin typeface="Consolas"/>
              </a:rPr>
            </a:br>
            <a:r>
              <a:rPr lang="en-US" sz="1400" b="1" dirty="0">
                <a:solidFill>
                  <a:srgbClr val="BA2121"/>
                </a:solidFill>
                <a:latin typeface="Consolas"/>
              </a:rPr>
              <a:t>			</a:t>
            </a:r>
            <a:r>
              <a:rPr lang="en-US" sz="1400" b="1" dirty="0">
                <a:solidFill>
                  <a:srgbClr val="7D9029"/>
                </a:solidFill>
                <a:latin typeface="Consolas"/>
              </a:rPr>
              <a:t>local=</a:t>
            </a:r>
            <a:r>
              <a:rPr lang="en-US" sz="1400" b="1" dirty="0">
                <a:solidFill>
                  <a:srgbClr val="BA2121"/>
                </a:solidFill>
                <a:latin typeface="Consolas"/>
              </a:rPr>
              <a:t>"true"</a:t>
            </a:r>
            <a:r>
              <a:rPr lang="en-US" sz="1400" b="1" dirty="0">
                <a:solidFill>
                  <a:srgbClr val="008000"/>
                </a:solidFill>
                <a:latin typeface="Consolas"/>
              </a:rPr>
              <a:t>&gt;</a:t>
            </a:r>
          </a:p>
          <a:p>
            <a:r>
              <a:rPr lang="en-US" sz="1400" b="1" dirty="0">
                <a:solidFill>
                  <a:srgbClr val="008000"/>
                </a:solidFill>
                <a:latin typeface="Consolas"/>
              </a:rPr>
              <a:t>		&lt;/</a:t>
            </a:r>
            <a:r>
              <a:rPr lang="en-US" sz="1400" b="1" dirty="0" err="1">
                <a:solidFill>
                  <a:srgbClr val="008000"/>
                </a:solidFill>
                <a:latin typeface="Consolas"/>
              </a:rPr>
              <a:t>g:include</a:t>
            </a:r>
            <a:r>
              <a:rPr lang="en-US" sz="1400" b="1" dirty="0">
                <a:solidFill>
                  <a:srgbClr val="008000"/>
                </a:solidFill>
                <a:latin typeface="Consolas"/>
              </a:rPr>
              <a:t>&gt;</a:t>
            </a:r>
          </a:p>
          <a:p>
            <a:r>
              <a:rPr lang="en-US" sz="1400" b="1" dirty="0">
                <a:solidFill>
                  <a:srgbClr val="008000"/>
                </a:solidFill>
                <a:latin typeface="Consolas"/>
              </a:rPr>
              <a:t>	&lt;/div&gt;</a:t>
            </a:r>
            <a:endParaRPr lang="en-US" sz="1400" dirty="0">
              <a:latin typeface="Consolas"/>
            </a:endParaRPr>
          </a:p>
          <a:p>
            <a:r>
              <a:rPr lang="en-US" sz="1400" b="1" dirty="0">
                <a:solidFill>
                  <a:srgbClr val="008000"/>
                </a:solidFill>
                <a:latin typeface="Consolas"/>
              </a:rPr>
              <a:t>&lt;/body&gt;</a:t>
            </a:r>
          </a:p>
          <a:p>
            <a:r>
              <a:rPr lang="en-US" sz="1400" b="1" dirty="0">
                <a:solidFill>
                  <a:srgbClr val="008000"/>
                </a:solidFill>
                <a:latin typeface="Consolas"/>
              </a:rPr>
              <a:t>&lt;/html&gt;</a:t>
            </a:r>
          </a:p>
        </p:txBody>
      </p:sp>
    </p:spTree>
    <p:custDataLst>
      <p:tags r:id="rId1"/>
    </p:custDataLst>
    <p:extLst>
      <p:ext uri="{BB962C8B-B14F-4D97-AF65-F5344CB8AC3E}">
        <p14:creationId xmlns:p14="http://schemas.microsoft.com/office/powerpoint/2010/main" val="455710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627313" y="182563"/>
            <a:ext cx="6262687" cy="369887"/>
          </a:xfrm>
        </p:spPr>
        <p:txBody>
          <a:bodyPr/>
          <a:lstStyle/>
          <a:p>
            <a:pPr eaLnBrk="1" fontAlgn="auto" hangingPunct="1">
              <a:spcAft>
                <a:spcPts val="0"/>
              </a:spcAft>
              <a:buFont typeface="Arial"/>
              <a:buNone/>
              <a:defRPr/>
            </a:pPr>
            <a:r>
              <a:rPr lang="en-US" dirty="0">
                <a:ea typeface="+mn-ea"/>
              </a:rPr>
              <a:t>Training Overview</a:t>
            </a:r>
          </a:p>
        </p:txBody>
      </p:sp>
      <p:grpSp>
        <p:nvGrpSpPr>
          <p:cNvPr id="2" name="Group 1"/>
          <p:cNvGrpSpPr/>
          <p:nvPr/>
        </p:nvGrpSpPr>
        <p:grpSpPr>
          <a:xfrm>
            <a:off x="395537" y="1196752"/>
            <a:ext cx="8453840" cy="5014892"/>
            <a:chOff x="395537" y="1196752"/>
            <a:chExt cx="8453840" cy="5014892"/>
          </a:xfrm>
        </p:grpSpPr>
        <p:sp>
          <p:nvSpPr>
            <p:cNvPr id="7"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8"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9"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a:solidFill>
                  <a:schemeClr val="bg1"/>
                </a:solidFill>
                <a:latin typeface="Roboto Regular" panose="02000000000000000000" pitchFamily="2" charset="0"/>
                <a:ea typeface="Roboto Regular" panose="02000000000000000000" pitchFamily="2" charset="0"/>
              </a:endParaRPr>
            </a:p>
            <a:p>
              <a:pPr algn="ctr"/>
              <a:r>
                <a:rPr lang="nl-NL" sz="1000" dirty="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10"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a:latin typeface="Roboto Regular" panose="02000000000000000000" pitchFamily="2" charset="0"/>
                <a:ea typeface="Roboto Regular" panose="02000000000000000000" pitchFamily="2" charset="0"/>
              </a:endParaRPr>
            </a:p>
            <a:p>
              <a:pPr algn="ctr"/>
              <a:r>
                <a:rPr lang="nl-NL" sz="1000" dirty="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11"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Services</a:t>
              </a:r>
            </a:p>
            <a:p>
              <a:pPr algn="ctr"/>
              <a:r>
                <a:rPr lang="nl-NL" sz="1000" dirty="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Content</a:t>
              </a:r>
            </a:p>
            <a:p>
              <a:pPr algn="ctr"/>
              <a:r>
                <a:rPr lang="nl-NL" sz="1000" dirty="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Advanced</a:t>
              </a:r>
            </a:p>
            <a:p>
              <a:pPr algn="ctr"/>
              <a:r>
                <a:rPr lang="nl-NL" sz="1000" dirty="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14"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7"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9"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20" name="Rectangle 4"/>
            <p:cNvSpPr/>
            <p:nvPr/>
          </p:nvSpPr>
          <p:spPr bwMode="auto">
            <a:xfrm>
              <a:off x="5117060"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solidFill>
                    <a:schemeClr val="bg1"/>
                  </a:solidFill>
                  <a:latin typeface="Roboto Regular" panose="02000000000000000000" pitchFamily="2" charset="0"/>
                  <a:ea typeface="Roboto Regular" panose="02000000000000000000" pitchFamily="2" charset="0"/>
                </a:rPr>
                <a:t>Widget</a:t>
              </a:r>
            </a:p>
            <a:p>
              <a:pPr algn="ctr"/>
              <a:r>
                <a:rPr lang="nl-NL" sz="1000" dirty="0">
                  <a:solidFill>
                    <a:schemeClr val="bg1"/>
                  </a:solidFill>
                  <a:latin typeface="Roboto Regular" panose="02000000000000000000" pitchFamily="2" charset="0"/>
                  <a:ea typeface="Roboto Regular" panose="02000000000000000000" pitchFamily="2" charset="0"/>
                </a:rPr>
                <a:t>Development</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4"/>
            <p:cNvSpPr/>
            <p:nvPr/>
          </p:nvSpPr>
          <p:spPr bwMode="auto">
            <a:xfrm>
              <a:off x="6758601"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Widget Extras</a:t>
              </a:r>
              <a:endParaRPr lang="en-US" sz="1000" dirty="0">
                <a:latin typeface="Roboto Regular" panose="02000000000000000000" pitchFamily="2" charset="0"/>
                <a:ea typeface="Roboto Regular" panose="02000000000000000000" pitchFamily="2" charset="0"/>
              </a:endParaRPr>
            </a:p>
          </p:txBody>
        </p:sp>
        <p:sp>
          <p:nvSpPr>
            <p:cNvPr id="22" name="Rectangle 4"/>
            <p:cNvSpPr/>
            <p:nvPr/>
          </p:nvSpPr>
          <p:spPr bwMode="auto">
            <a:xfrm>
              <a:off x="5937830" y="3588378"/>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Container</a:t>
              </a:r>
            </a:p>
            <a:p>
              <a:pPr algn="ctr"/>
              <a:r>
                <a:rPr lang="nl-NL" sz="1000" dirty="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23"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grpSp>
    </p:spTree>
    <p:custDataLst>
      <p:tags r:id="rId1"/>
    </p:custDataLst>
    <p:extLst>
      <p:ext uri="{BB962C8B-B14F-4D97-AF65-F5344CB8AC3E}">
        <p14:creationId xmlns:p14="http://schemas.microsoft.com/office/powerpoint/2010/main" val="6994600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p:cNvSpPr>
          <p:nvPr>
            <p:ph type="body" sz="quarter" idx="1"/>
          </p:nvPr>
        </p:nvSpPr>
        <p:spPr>
          <a:xfrm>
            <a:off x="2627783" y="182562"/>
            <a:ext cx="6262219" cy="369890"/>
          </a:xfrm>
          <a:prstGeom prst="rect">
            <a:avLst/>
          </a:prstGeom>
        </p:spPr>
        <p:txBody>
          <a:bodyPr/>
          <a:lstStyle>
            <a:lvl1pPr defTabSz="420623">
              <a:spcBef>
                <a:spcPts val="300"/>
              </a:spcBef>
              <a:defRPr sz="1600"/>
            </a:lvl1pPr>
          </a:lstStyle>
          <a:p>
            <a:pPr marL="0" indent="0" algn="r">
              <a:buNone/>
            </a:pPr>
            <a:r>
              <a:rPr dirty="0"/>
              <a:t>Resource Aggregatio</a:t>
            </a:r>
            <a:r>
              <a:rPr lang="en-US" dirty="0"/>
              <a:t>n</a:t>
            </a:r>
            <a:endParaRPr dirty="0"/>
          </a:p>
        </p:txBody>
      </p:sp>
      <p:sp>
        <p:nvSpPr>
          <p:cNvPr id="621" name="Shape 621"/>
          <p:cNvSpPr>
            <a:spLocks noGrp="1"/>
          </p:cNvSpPr>
          <p:nvPr>
            <p:ph type="sldNum" sz="quarter" idx="4294967295"/>
          </p:nvPr>
        </p:nvSpPr>
        <p:spPr>
          <a:xfrm>
            <a:off x="7550132" y="5317081"/>
            <a:ext cx="245363" cy="240155"/>
          </a:xfrm>
          <a:prstGeom prst="rect">
            <a:avLst/>
          </a:prstGeom>
          <a:extLst>
            <a:ext uri="{C572A759-6A51-4108-AA02-DFA0A04FC94B}">
              <ma14:wrappingTextBoxFlag xmlns:ma14="http://schemas.microsoft.com/office/mac/drawingml/2011/main" val="1"/>
            </a:ext>
          </a:extLst>
        </p:spPr>
        <p:txBody>
          <a:bodyPr/>
          <a:lstStyle>
            <a:lvl1pPr>
              <a:defRPr sz="1000"/>
            </a:lvl1pPr>
          </a:lstStyle>
          <a:p>
            <a:fld id="{86CB4B4D-7CA3-9044-876B-883B54F8677D}" type="slidenum">
              <a:t>20</a:t>
            </a:fld>
            <a:endParaRPr/>
          </a:p>
        </p:txBody>
      </p:sp>
      <p:sp>
        <p:nvSpPr>
          <p:cNvPr id="622" name="Shape 622"/>
          <p:cNvSpPr/>
          <p:nvPr/>
        </p:nvSpPr>
        <p:spPr>
          <a:xfrm>
            <a:off x="539552" y="846290"/>
            <a:ext cx="8121873" cy="5262975"/>
          </a:xfrm>
          <a:prstGeom prst="rect">
            <a:avLst/>
          </a:prstGeom>
          <a:solidFill>
            <a:srgbClr val="ECE9E7"/>
          </a:solidFill>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400" b="1">
                <a:latin typeface="Gill Sans"/>
                <a:ea typeface="Gill Sans"/>
                <a:cs typeface="Gill Sans"/>
                <a:sym typeface="Gill Sans"/>
              </a:defRPr>
            </a:pPr>
            <a:r>
              <a:rPr dirty="0"/>
              <a:t>Bank Portal</a:t>
            </a:r>
            <a:endParaRPr dirty="0">
              <a:latin typeface="Courier New"/>
              <a:ea typeface="Courier New"/>
              <a:cs typeface="Courier New"/>
              <a:sym typeface="Courier New"/>
            </a:endParaRPr>
          </a:p>
          <a:p>
            <a:pPr>
              <a:defRPr sz="1400" b="1">
                <a:latin typeface="Courier New"/>
                <a:ea typeface="Courier New"/>
                <a:cs typeface="Courier New"/>
                <a:sym typeface="Courier New"/>
              </a:defRPr>
            </a:pPr>
            <a:r>
              <a:rPr sz="1200" dirty="0"/>
              <a:t>&lt;head&gt;</a:t>
            </a:r>
          </a:p>
          <a:p>
            <a:pPr>
              <a:defRPr sz="1400" b="1">
                <a:latin typeface="Courier New"/>
                <a:ea typeface="Courier New"/>
                <a:cs typeface="Courier New"/>
                <a:sym typeface="Courier New"/>
              </a:defRPr>
            </a:pPr>
            <a:r>
              <a:rPr sz="1200" dirty="0"/>
              <a:t>   &lt;title&gt;Bank Portal&lt;/title&gt;</a:t>
            </a:r>
            <a:endParaRPr lang="en-US" sz="1200" dirty="0"/>
          </a:p>
          <a:p>
            <a:pPr>
              <a:defRPr sz="1400" b="1">
                <a:latin typeface="Courier New"/>
                <a:ea typeface="Courier New"/>
                <a:cs typeface="Courier New"/>
                <a:sym typeface="Courier New"/>
              </a:defRPr>
            </a:pPr>
            <a:endParaRPr lang="en-US" sz="1200" dirty="0"/>
          </a:p>
          <a:p>
            <a:pPr>
              <a:defRPr sz="1400" b="1">
                <a:latin typeface="Courier New"/>
                <a:ea typeface="Courier New"/>
                <a:cs typeface="Courier New"/>
                <a:sym typeface="Courier New"/>
              </a:defRPr>
            </a:pPr>
            <a:endParaRPr lang="en-US" sz="1200" dirty="0"/>
          </a:p>
          <a:p>
            <a:pPr>
              <a:defRPr sz="1400" b="1">
                <a:latin typeface="Courier New"/>
                <a:ea typeface="Courier New"/>
                <a:cs typeface="Courier New"/>
                <a:sym typeface="Courier New"/>
              </a:defRPr>
            </a:pPr>
            <a:endParaRPr sz="1200" dirty="0"/>
          </a:p>
          <a:p>
            <a:pPr>
              <a:defRPr sz="1400" b="1">
                <a:latin typeface="Courier New"/>
                <a:ea typeface="Courier New"/>
                <a:cs typeface="Courier New"/>
                <a:sym typeface="Courier New"/>
              </a:defRPr>
            </a:pPr>
            <a:r>
              <a:rPr sz="1200" dirty="0"/>
              <a:t>&lt;/head&gt;</a:t>
            </a:r>
          </a:p>
          <a:p>
            <a:pPr>
              <a:defRPr sz="1400" b="1">
                <a:latin typeface="Courier New"/>
                <a:ea typeface="Courier New"/>
                <a:cs typeface="Courier New"/>
                <a:sym typeface="Courier New"/>
              </a:defRPr>
            </a:pPr>
            <a:r>
              <a:rPr sz="1200" dirty="0"/>
              <a:t>&lt;body&gt;</a:t>
            </a:r>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lang="en-US"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a:latin typeface="Courier New"/>
                <a:ea typeface="Courier New"/>
                <a:cs typeface="Courier New"/>
                <a:sym typeface="Courier New"/>
              </a:defRPr>
            </a:pPr>
            <a:endParaRPr dirty="0"/>
          </a:p>
          <a:p>
            <a:pPr>
              <a:defRPr sz="1400" b="1">
                <a:latin typeface="Courier New"/>
                <a:ea typeface="Courier New"/>
                <a:cs typeface="Courier New"/>
                <a:sym typeface="Courier New"/>
              </a:defRPr>
            </a:pPr>
            <a:r>
              <a:rPr dirty="0"/>
              <a:t>&lt;/body&gt;</a:t>
            </a:r>
          </a:p>
        </p:txBody>
      </p:sp>
      <p:grpSp>
        <p:nvGrpSpPr>
          <p:cNvPr id="625" name="Group 625"/>
          <p:cNvGrpSpPr/>
          <p:nvPr/>
        </p:nvGrpSpPr>
        <p:grpSpPr>
          <a:xfrm>
            <a:off x="1268965" y="2937842"/>
            <a:ext cx="6903435" cy="1906232"/>
            <a:chOff x="-1" y="-1"/>
            <a:chExt cx="5426215" cy="1906230"/>
          </a:xfrm>
        </p:grpSpPr>
        <p:sp>
          <p:nvSpPr>
            <p:cNvPr id="623" name="Shape 623"/>
            <p:cNvSpPr/>
            <p:nvPr/>
          </p:nvSpPr>
          <p:spPr>
            <a:xfrm>
              <a:off x="-1" y="-1"/>
              <a:ext cx="5426215" cy="1828199"/>
            </a:xfrm>
            <a:custGeom>
              <a:avLst/>
              <a:gdLst/>
              <a:ahLst/>
              <a:cxnLst>
                <a:cxn ang="0">
                  <a:pos x="wd2" y="hd2"/>
                </a:cxn>
                <a:cxn ang="5400000">
                  <a:pos x="wd2" y="hd2"/>
                </a:cxn>
                <a:cxn ang="10800000">
                  <a:pos x="wd2" y="hd2"/>
                </a:cxn>
                <a:cxn ang="16200000">
                  <a:pos x="wd2" y="hd2"/>
                </a:cxn>
              </a:cxnLst>
              <a:rect l="0" t="0" r="r" b="b"/>
              <a:pathLst>
                <a:path w="21600" h="21600" extrusionOk="0">
                  <a:moveTo>
                    <a:pt x="0" y="1200"/>
                  </a:moveTo>
                  <a:lnTo>
                    <a:pt x="21600" y="0"/>
                  </a:lnTo>
                  <a:lnTo>
                    <a:pt x="20753" y="21600"/>
                  </a:lnTo>
                  <a:lnTo>
                    <a:pt x="0" y="21600"/>
                  </a:lnTo>
                  <a:lnTo>
                    <a:pt x="0" y="1200"/>
                  </a:lnTo>
                  <a:close/>
                </a:path>
              </a:pathLst>
            </a:custGeom>
            <a:solidFill>
              <a:srgbClr val="CFC8C3"/>
            </a:solidFill>
            <a:ln w="12700" cap="flat">
              <a:noFill/>
              <a:miter lim="400000"/>
            </a:ln>
            <a:effectLst/>
          </p:spPr>
          <p:txBody>
            <a:bodyPr wrap="square" lIns="45718" tIns="45718" rIns="45718" bIns="45718" numCol="1" anchor="ctr">
              <a:noAutofit/>
            </a:bodyPr>
            <a:lstStyle/>
            <a:p>
              <a:pPr algn="ctr">
                <a:defRPr sz="1000" b="1"/>
              </a:pPr>
              <a:endParaRPr/>
            </a:p>
          </p:txBody>
        </p:sp>
        <p:sp>
          <p:nvSpPr>
            <p:cNvPr id="624" name="Shape 624"/>
            <p:cNvSpPr/>
            <p:nvPr/>
          </p:nvSpPr>
          <p:spPr>
            <a:xfrm>
              <a:off x="193101" y="244242"/>
              <a:ext cx="5178523" cy="16619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b="1">
                  <a:latin typeface="Gill Sans"/>
                  <a:ea typeface="Gill Sans"/>
                  <a:cs typeface="Gill Sans"/>
                  <a:sym typeface="Gill Sans"/>
                </a:defRPr>
              </a:pPr>
              <a:r>
                <a:rPr dirty="0"/>
                <a:t>My Stocks Widget</a:t>
              </a:r>
            </a:p>
            <a:p>
              <a:pPr>
                <a:defRPr sz="1000">
                  <a:latin typeface="Courier New"/>
                  <a:ea typeface="Courier New"/>
                  <a:cs typeface="Courier New"/>
                  <a:sym typeface="Courier New"/>
                </a:defRPr>
              </a:pPr>
              <a:r>
                <a:rPr dirty="0"/>
                <a:t>&lt;head&gt;</a:t>
              </a:r>
              <a:endParaRPr lang="en-US" dirty="0"/>
            </a:p>
            <a:p>
              <a:pPr>
                <a:defRPr sz="1000">
                  <a:latin typeface="Courier New"/>
                  <a:ea typeface="Courier New"/>
                  <a:cs typeface="Courier New"/>
                  <a:sym typeface="Courier New"/>
                </a:defRPr>
              </a:pPr>
              <a:endParaRPr dirty="0"/>
            </a:p>
            <a:p>
              <a:pPr>
                <a:defRPr sz="1000">
                  <a:latin typeface="Courier New"/>
                  <a:ea typeface="Courier New"/>
                  <a:cs typeface="Courier New"/>
                  <a:sym typeface="Courier New"/>
                </a:defRPr>
              </a:pPr>
              <a:r>
                <a:rPr dirty="0"/>
                <a:t>   </a:t>
              </a:r>
            </a:p>
            <a:p>
              <a:pPr>
                <a:defRPr sz="1000">
                  <a:latin typeface="Courier New"/>
                  <a:ea typeface="Courier New"/>
                  <a:cs typeface="Courier New"/>
                  <a:sym typeface="Courier New"/>
                </a:defRPr>
              </a:pPr>
              <a:endParaRPr lang="en-US" dirty="0"/>
            </a:p>
            <a:p>
              <a:pPr>
                <a:defRPr sz="1000">
                  <a:latin typeface="Courier New"/>
                  <a:ea typeface="Courier New"/>
                  <a:cs typeface="Courier New"/>
                  <a:sym typeface="Courier New"/>
                </a:defRPr>
              </a:pPr>
              <a:r>
                <a:rPr dirty="0"/>
                <a:t>&lt;/head&gt;</a:t>
              </a:r>
            </a:p>
            <a:p>
              <a:pPr>
                <a:defRPr sz="1000">
                  <a:latin typeface="Courier New"/>
                  <a:ea typeface="Courier New"/>
                  <a:cs typeface="Courier New"/>
                  <a:sym typeface="Courier New"/>
                </a:defRPr>
              </a:pPr>
              <a:r>
                <a:rPr dirty="0"/>
                <a:t>&lt;body&gt;</a:t>
              </a:r>
            </a:p>
            <a:p>
              <a:pPr>
                <a:defRPr sz="1000">
                  <a:latin typeface="Courier New"/>
                  <a:ea typeface="Courier New"/>
                  <a:cs typeface="Courier New"/>
                  <a:sym typeface="Courier New"/>
                </a:defRPr>
              </a:pPr>
              <a:endParaRPr dirty="0"/>
            </a:p>
            <a:p>
              <a:pPr>
                <a:defRPr sz="1000">
                  <a:latin typeface="Courier New"/>
                  <a:ea typeface="Courier New"/>
                  <a:cs typeface="Courier New"/>
                  <a:sym typeface="Courier New"/>
                </a:defRPr>
              </a:pPr>
              <a:endParaRPr dirty="0"/>
            </a:p>
            <a:p>
              <a:pPr>
                <a:defRPr sz="1000">
                  <a:latin typeface="Courier New"/>
                  <a:ea typeface="Courier New"/>
                  <a:cs typeface="Courier New"/>
                  <a:sym typeface="Courier New"/>
                </a:defRPr>
              </a:pPr>
              <a:r>
                <a:rPr dirty="0"/>
                <a:t>&lt;/body&gt;</a:t>
              </a:r>
            </a:p>
          </p:txBody>
        </p:sp>
      </p:grpSp>
      <p:grpSp>
        <p:nvGrpSpPr>
          <p:cNvPr id="628" name="Group 628"/>
          <p:cNvGrpSpPr/>
          <p:nvPr/>
        </p:nvGrpSpPr>
        <p:grpSpPr>
          <a:xfrm>
            <a:off x="1547664" y="4457231"/>
            <a:ext cx="6984779" cy="1996105"/>
            <a:chOff x="-1" y="0"/>
            <a:chExt cx="5754680" cy="1996104"/>
          </a:xfrm>
        </p:grpSpPr>
        <p:sp>
          <p:nvSpPr>
            <p:cNvPr id="626" name="Shape 626"/>
            <p:cNvSpPr/>
            <p:nvPr/>
          </p:nvSpPr>
          <p:spPr>
            <a:xfrm>
              <a:off x="-1" y="0"/>
              <a:ext cx="5618353" cy="19961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53"/>
                  </a:lnTo>
                  <a:lnTo>
                    <a:pt x="21600" y="21600"/>
                  </a:lnTo>
                  <a:lnTo>
                    <a:pt x="326" y="21600"/>
                  </a:lnTo>
                  <a:lnTo>
                    <a:pt x="0" y="0"/>
                  </a:lnTo>
                  <a:close/>
                </a:path>
              </a:pathLst>
            </a:custGeom>
            <a:solidFill>
              <a:srgbClr val="9E9088"/>
            </a:solidFill>
            <a:ln w="12700" cap="flat">
              <a:noFill/>
              <a:miter lim="400000"/>
            </a:ln>
            <a:effectLst/>
          </p:spPr>
          <p:txBody>
            <a:bodyPr wrap="square" lIns="45718" tIns="45718" rIns="45718" bIns="45718" numCol="1" anchor="ctr">
              <a:noAutofit/>
            </a:bodyPr>
            <a:lstStyle/>
            <a:p>
              <a:pPr algn="ctr">
                <a:defRPr sz="1000" b="1"/>
              </a:pPr>
              <a:endParaRPr/>
            </a:p>
          </p:txBody>
        </p:sp>
        <p:sp>
          <p:nvSpPr>
            <p:cNvPr id="627" name="Shape 627"/>
            <p:cNvSpPr/>
            <p:nvPr/>
          </p:nvSpPr>
          <p:spPr>
            <a:xfrm>
              <a:off x="243476" y="182577"/>
              <a:ext cx="5511203" cy="1661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b="1">
                  <a:latin typeface="Gill Sans"/>
                  <a:ea typeface="Gill Sans"/>
                  <a:cs typeface="Gill Sans"/>
                  <a:sym typeface="Gill Sans"/>
                </a:defRPr>
              </a:pPr>
              <a:r>
                <a:rPr dirty="0"/>
                <a:t>Account Balance Widget</a:t>
              </a:r>
            </a:p>
            <a:p>
              <a:pPr>
                <a:defRPr sz="1000">
                  <a:latin typeface="Courier New"/>
                  <a:ea typeface="Courier New"/>
                  <a:cs typeface="Courier New"/>
                  <a:sym typeface="Courier New"/>
                </a:defRPr>
              </a:pPr>
              <a:r>
                <a:rPr dirty="0"/>
                <a:t>&lt;head&gt;</a:t>
              </a:r>
            </a:p>
            <a:p>
              <a:pPr>
                <a:defRPr sz="1000">
                  <a:latin typeface="Courier New"/>
                  <a:ea typeface="Courier New"/>
                  <a:cs typeface="Courier New"/>
                  <a:sym typeface="Courier New"/>
                </a:defRPr>
              </a:pPr>
              <a:r>
                <a:rPr lang="en-US" dirty="0"/>
                <a:t>   </a:t>
              </a:r>
            </a:p>
            <a:p>
              <a:pPr>
                <a:defRPr sz="1000">
                  <a:latin typeface="Courier New"/>
                  <a:ea typeface="Courier New"/>
                  <a:cs typeface="Courier New"/>
                  <a:sym typeface="Courier New"/>
                </a:defRPr>
              </a:pPr>
              <a:endParaRPr lang="en-US" dirty="0"/>
            </a:p>
            <a:p>
              <a:pPr>
                <a:defRPr sz="1000">
                  <a:latin typeface="Courier New"/>
                  <a:ea typeface="Courier New"/>
                  <a:cs typeface="Courier New"/>
                  <a:sym typeface="Courier New"/>
                </a:defRPr>
              </a:pPr>
              <a:endParaRPr lang="en-US" dirty="0"/>
            </a:p>
            <a:p>
              <a:pPr>
                <a:defRPr sz="1000">
                  <a:latin typeface="Courier New"/>
                  <a:ea typeface="Courier New"/>
                  <a:cs typeface="Courier New"/>
                  <a:sym typeface="Courier New"/>
                </a:defRPr>
              </a:pPr>
              <a:r>
                <a:rPr dirty="0"/>
                <a:t>&lt;/head&gt;</a:t>
              </a:r>
            </a:p>
            <a:p>
              <a:pPr>
                <a:defRPr sz="1000">
                  <a:latin typeface="Courier New"/>
                  <a:ea typeface="Courier New"/>
                  <a:cs typeface="Courier New"/>
                  <a:sym typeface="Courier New"/>
                </a:defRPr>
              </a:pPr>
              <a:r>
                <a:rPr dirty="0"/>
                <a:t>&lt;body&gt;</a:t>
              </a:r>
            </a:p>
            <a:p>
              <a:pPr>
                <a:defRPr sz="1000">
                  <a:latin typeface="Courier New"/>
                  <a:ea typeface="Courier New"/>
                  <a:cs typeface="Courier New"/>
                  <a:sym typeface="Courier New"/>
                </a:defRPr>
              </a:pPr>
              <a:endParaRPr dirty="0"/>
            </a:p>
            <a:p>
              <a:pPr>
                <a:defRPr sz="1000">
                  <a:latin typeface="Courier New"/>
                  <a:ea typeface="Courier New"/>
                  <a:cs typeface="Courier New"/>
                  <a:sym typeface="Courier New"/>
                </a:defRPr>
              </a:pPr>
              <a:endParaRPr dirty="0"/>
            </a:p>
            <a:p>
              <a:pPr>
                <a:defRPr sz="1000">
                  <a:latin typeface="Courier New"/>
                  <a:ea typeface="Courier New"/>
                  <a:cs typeface="Courier New"/>
                  <a:sym typeface="Courier New"/>
                </a:defRPr>
              </a:pPr>
              <a:r>
                <a:rPr dirty="0"/>
                <a:t>&lt;/body&gt;</a:t>
              </a:r>
            </a:p>
          </p:txBody>
        </p:sp>
      </p:grpSp>
      <p:sp>
        <p:nvSpPr>
          <p:cNvPr id="39" name="TextBox 38"/>
          <p:cNvSpPr txBox="1"/>
          <p:nvPr/>
        </p:nvSpPr>
        <p:spPr>
          <a:xfrm>
            <a:off x="1691680" y="3521133"/>
            <a:ext cx="5724644" cy="246221"/>
          </a:xfrm>
          <a:prstGeom prst="rect">
            <a:avLst/>
          </a:prstGeom>
          <a:noFill/>
        </p:spPr>
        <p:txBody>
          <a:bodyPr wrap="none" rtlCol="0">
            <a:spAutoFit/>
          </a:bodyPr>
          <a:lstStyle/>
          <a:p>
            <a:r>
              <a:rPr lang="en-US" sz="1000" dirty="0">
                <a:latin typeface="Courier New" charset="0"/>
                <a:ea typeface="Courier New" charset="0"/>
                <a:cs typeface="Courier New" charset="0"/>
              </a:rPr>
              <a:t>&lt;script </a:t>
            </a:r>
            <a:r>
              <a:rPr lang="en-US" sz="1000" dirty="0" err="1">
                <a:latin typeface="Courier New" charset="0"/>
                <a:ea typeface="Courier New" charset="0"/>
                <a:cs typeface="Courier New" charset="0"/>
              </a:rPr>
              <a:t>src</a:t>
            </a:r>
            <a:r>
              <a:rPr lang="en-US" sz="1000" dirty="0">
                <a:latin typeface="Courier New" charset="0"/>
                <a:ea typeface="Courier New" charset="0"/>
                <a:cs typeface="Courier New" charset="0"/>
              </a:rPr>
              <a:t>=“</a:t>
            </a:r>
            <a:r>
              <a:rPr lang="en-US" sz="1000" b="1" dirty="0">
                <a:latin typeface="Courier New" charset="0"/>
                <a:ea typeface="Courier New" charset="0"/>
                <a:cs typeface="Courier New" charset="0"/>
                <a:sym typeface="Courier New"/>
              </a:rPr>
              <a:t>vendor-bb-</a:t>
            </a:r>
            <a:r>
              <a:rPr lang="en-US" sz="1000" b="1" dirty="0" err="1">
                <a:latin typeface="Courier New" charset="0"/>
                <a:ea typeface="Courier New" charset="0"/>
                <a:cs typeface="Courier New" charset="0"/>
                <a:sym typeface="Courier New"/>
              </a:rPr>
              <a:t>systemjs</a:t>
            </a:r>
            <a:r>
              <a:rPr lang="en-US" sz="1000" b="1" dirty="0">
                <a:latin typeface="Courier New" charset="0"/>
                <a:ea typeface="Courier New" charset="0"/>
                <a:cs typeface="Courier New" charset="0"/>
                <a:sym typeface="Courier New"/>
              </a:rPr>
              <a:t>/scripts/vendor-bb-</a:t>
            </a:r>
            <a:r>
              <a:rPr lang="en-US" sz="1000" b="1" dirty="0" err="1">
                <a:latin typeface="Courier New" charset="0"/>
                <a:ea typeface="Courier New" charset="0"/>
                <a:cs typeface="Courier New" charset="0"/>
                <a:sym typeface="Courier New"/>
              </a:rPr>
              <a:t>systemjs.js</a:t>
            </a:r>
            <a:r>
              <a:rPr lang="en-US" sz="1000" dirty="0">
                <a:latin typeface="Courier New" charset="0"/>
                <a:ea typeface="Courier New" charset="0"/>
                <a:cs typeface="Courier New" charset="0"/>
              </a:rPr>
              <a:t>”&gt;&lt;/script&gt;</a:t>
            </a:r>
          </a:p>
        </p:txBody>
      </p:sp>
      <p:sp>
        <p:nvSpPr>
          <p:cNvPr id="40" name="TextBox 39"/>
          <p:cNvSpPr txBox="1"/>
          <p:nvPr/>
        </p:nvSpPr>
        <p:spPr>
          <a:xfrm>
            <a:off x="1691680" y="3674037"/>
            <a:ext cx="6417141" cy="246221"/>
          </a:xfrm>
          <a:prstGeom prst="rect">
            <a:avLst/>
          </a:prstGeom>
          <a:noFill/>
        </p:spPr>
        <p:txBody>
          <a:bodyPr wrap="none" rtlCol="0">
            <a:spAutoFit/>
          </a:bodyPr>
          <a:lstStyle/>
          <a:p>
            <a:r>
              <a:rPr lang="en-US" sz="1000" dirty="0">
                <a:latin typeface="Courier New" charset="0"/>
                <a:ea typeface="Courier New" charset="0"/>
                <a:cs typeface="Courier New" charset="0"/>
              </a:rPr>
              <a:t>&lt;script </a:t>
            </a:r>
            <a:r>
              <a:rPr lang="en-US" sz="1000" dirty="0" err="1">
                <a:latin typeface="Courier New" charset="0"/>
                <a:ea typeface="Courier New" charset="0"/>
                <a:cs typeface="Courier New" charset="0"/>
              </a:rPr>
              <a:t>src</a:t>
            </a:r>
            <a:r>
              <a:rPr lang="en-US" sz="1000" dirty="0">
                <a:latin typeface="Courier New" charset="0"/>
                <a:ea typeface="Courier New" charset="0"/>
                <a:cs typeface="Courier New" charset="0"/>
              </a:rPr>
              <a:t>=“</a:t>
            </a:r>
            <a:r>
              <a:rPr lang="en-US" sz="1000" b="1" dirty="0" err="1">
                <a:latin typeface="Courier New" charset="0"/>
                <a:ea typeface="Courier New" charset="0"/>
                <a:cs typeface="Courier New" charset="0"/>
                <a:sym typeface="Courier New"/>
              </a:rPr>
              <a:t>config</a:t>
            </a:r>
            <a:r>
              <a:rPr lang="en-US" sz="1000" b="1" dirty="0">
                <a:latin typeface="Courier New" charset="0"/>
                <a:ea typeface="Courier New" charset="0"/>
                <a:cs typeface="Courier New" charset="0"/>
                <a:sym typeface="Courier New"/>
              </a:rPr>
              <a:t>-bb-module-loader/scripts/</a:t>
            </a:r>
            <a:r>
              <a:rPr lang="en-US" sz="1000" b="1" dirty="0" err="1">
                <a:latin typeface="Courier New" charset="0"/>
                <a:ea typeface="Courier New" charset="0"/>
                <a:cs typeface="Courier New" charset="0"/>
                <a:sym typeface="Courier New"/>
              </a:rPr>
              <a:t>config</a:t>
            </a:r>
            <a:r>
              <a:rPr lang="en-US" sz="1000" b="1" dirty="0">
                <a:latin typeface="Courier New" charset="0"/>
                <a:ea typeface="Courier New" charset="0"/>
                <a:cs typeface="Courier New" charset="0"/>
                <a:sym typeface="Courier New"/>
              </a:rPr>
              <a:t>-bb-module-</a:t>
            </a:r>
            <a:r>
              <a:rPr lang="en-US" sz="1000" b="1" dirty="0" err="1">
                <a:latin typeface="Courier New" charset="0"/>
                <a:ea typeface="Courier New" charset="0"/>
                <a:cs typeface="Courier New" charset="0"/>
                <a:sym typeface="Courier New"/>
              </a:rPr>
              <a:t>loader.js</a:t>
            </a:r>
            <a:r>
              <a:rPr lang="en-US" sz="1000" dirty="0">
                <a:latin typeface="Courier New" charset="0"/>
                <a:ea typeface="Courier New" charset="0"/>
                <a:cs typeface="Courier New" charset="0"/>
              </a:rPr>
              <a:t>”&gt;&lt;script&gt;</a:t>
            </a:r>
          </a:p>
        </p:txBody>
      </p:sp>
      <p:sp>
        <p:nvSpPr>
          <p:cNvPr id="41" name="TextBox 40"/>
          <p:cNvSpPr txBox="1"/>
          <p:nvPr/>
        </p:nvSpPr>
        <p:spPr>
          <a:xfrm>
            <a:off x="1691680" y="3836163"/>
            <a:ext cx="4724370" cy="246221"/>
          </a:xfrm>
          <a:prstGeom prst="rect">
            <a:avLst/>
          </a:prstGeom>
          <a:noFill/>
        </p:spPr>
        <p:txBody>
          <a:bodyPr wrap="none" rtlCol="0">
            <a:spAutoFit/>
          </a:bodyPr>
          <a:lstStyle/>
          <a:p>
            <a:r>
              <a:rPr lang="en-US" sz="1000" dirty="0">
                <a:latin typeface="Courier New" charset="0"/>
                <a:ea typeface="Courier New" charset="0"/>
                <a:cs typeface="Courier New" charset="0"/>
              </a:rPr>
              <a:t>&lt;script </a:t>
            </a:r>
            <a:r>
              <a:rPr lang="en-US" sz="1000" dirty="0" err="1">
                <a:latin typeface="Courier New" charset="0"/>
                <a:ea typeface="Courier New" charset="0"/>
                <a:cs typeface="Courier New" charset="0"/>
              </a:rPr>
              <a:t>src</a:t>
            </a:r>
            <a:r>
              <a:rPr lang="en-US" sz="1000" dirty="0">
                <a:latin typeface="Courier New" charset="0"/>
                <a:ea typeface="Courier New" charset="0"/>
                <a:cs typeface="Courier New" charset="0"/>
              </a:rPr>
              <a:t>=“</a:t>
            </a:r>
            <a:r>
              <a:rPr lang="en-US" sz="1000" b="1" dirty="0">
                <a:latin typeface="Courier New" charset="0"/>
                <a:ea typeface="Courier New" charset="0"/>
                <a:cs typeface="Courier New" charset="0"/>
                <a:sym typeface="Courier New"/>
              </a:rPr>
              <a:t>lib-bb-start/scripts/lib-bb-</a:t>
            </a:r>
            <a:r>
              <a:rPr lang="en-US" sz="1000" b="1" dirty="0" err="1">
                <a:latin typeface="Courier New" charset="0"/>
                <a:ea typeface="Courier New" charset="0"/>
                <a:cs typeface="Courier New" charset="0"/>
                <a:sym typeface="Courier New"/>
              </a:rPr>
              <a:t>start.js</a:t>
            </a:r>
            <a:r>
              <a:rPr lang="en-US" sz="1000" dirty="0">
                <a:latin typeface="Courier New" charset="0"/>
                <a:ea typeface="Courier New" charset="0"/>
                <a:cs typeface="Courier New" charset="0"/>
              </a:rPr>
              <a:t>”&gt;&lt;script&gt;</a:t>
            </a:r>
          </a:p>
        </p:txBody>
      </p:sp>
      <p:sp>
        <p:nvSpPr>
          <p:cNvPr id="43" name="TextBox 42"/>
          <p:cNvSpPr txBox="1"/>
          <p:nvPr/>
        </p:nvSpPr>
        <p:spPr>
          <a:xfrm>
            <a:off x="755576" y="1438663"/>
            <a:ext cx="6135013" cy="276999"/>
          </a:xfrm>
          <a:prstGeom prst="rect">
            <a:avLst/>
          </a:prstGeom>
          <a:noFill/>
        </p:spPr>
        <p:txBody>
          <a:bodyPr wrap="none" rtlCol="0">
            <a:spAutoFit/>
          </a:bodyPr>
          <a:lstStyle/>
          <a:p>
            <a:r>
              <a:rPr lang="en-US" sz="1200" b="1" dirty="0">
                <a:latin typeface="Courier New" charset="0"/>
                <a:ea typeface="Courier New" charset="0"/>
                <a:cs typeface="Courier New" charset="0"/>
              </a:rPr>
              <a:t>&lt;script </a:t>
            </a:r>
            <a:r>
              <a:rPr lang="en-US" sz="1200" b="1" dirty="0" err="1">
                <a:latin typeface="Courier New" charset="0"/>
                <a:ea typeface="Courier New" charset="0"/>
                <a:cs typeface="Courier New" charset="0"/>
              </a:rPr>
              <a:t>src</a:t>
            </a:r>
            <a:r>
              <a:rPr lang="en-US" sz="1200" b="1" dirty="0">
                <a:latin typeface="Courier New" charset="0"/>
                <a:ea typeface="Courier New" charset="0"/>
                <a:cs typeface="Courier New" charset="0"/>
              </a:rPr>
              <a:t>=“</a:t>
            </a:r>
            <a:r>
              <a:rPr lang="en-US" sz="1200" b="1" dirty="0">
                <a:latin typeface="Courier New" charset="0"/>
                <a:ea typeface="Courier New" charset="0"/>
                <a:cs typeface="Courier New" charset="0"/>
                <a:sym typeface="Courier New"/>
              </a:rPr>
              <a:t>vendor-bb-</a:t>
            </a:r>
            <a:r>
              <a:rPr lang="en-US" sz="1200" b="1" dirty="0" err="1">
                <a:latin typeface="Courier New" charset="0"/>
                <a:ea typeface="Courier New" charset="0"/>
                <a:cs typeface="Courier New" charset="0"/>
                <a:sym typeface="Courier New"/>
              </a:rPr>
              <a:t>systemjs</a:t>
            </a:r>
            <a:r>
              <a:rPr lang="en-US" sz="1200" b="1" dirty="0">
                <a:latin typeface="Courier New" charset="0"/>
                <a:ea typeface="Courier New" charset="0"/>
                <a:cs typeface="Courier New" charset="0"/>
                <a:sym typeface="Courier New"/>
              </a:rPr>
              <a:t>/scripts/vendor-bb-</a:t>
            </a:r>
            <a:r>
              <a:rPr lang="en-US" sz="1200" b="1" dirty="0" err="1">
                <a:latin typeface="Courier New" charset="0"/>
                <a:ea typeface="Courier New" charset="0"/>
                <a:cs typeface="Courier New" charset="0"/>
                <a:sym typeface="Courier New"/>
              </a:rPr>
              <a:t>systemjs.js</a:t>
            </a:r>
            <a:r>
              <a:rPr lang="en-US" sz="1200" b="1" dirty="0">
                <a:latin typeface="Courier New" charset="0"/>
                <a:ea typeface="Courier New" charset="0"/>
                <a:cs typeface="Courier New" charset="0"/>
              </a:rPr>
              <a:t>”/&gt;</a:t>
            </a:r>
          </a:p>
        </p:txBody>
      </p:sp>
      <p:sp>
        <p:nvSpPr>
          <p:cNvPr id="44" name="TextBox 43"/>
          <p:cNvSpPr txBox="1"/>
          <p:nvPr/>
        </p:nvSpPr>
        <p:spPr>
          <a:xfrm>
            <a:off x="755576" y="1624137"/>
            <a:ext cx="7808548" cy="276999"/>
          </a:xfrm>
          <a:prstGeom prst="rect">
            <a:avLst/>
          </a:prstGeom>
          <a:noFill/>
        </p:spPr>
        <p:txBody>
          <a:bodyPr wrap="none" rtlCol="0">
            <a:spAutoFit/>
          </a:bodyPr>
          <a:lstStyle/>
          <a:p>
            <a:r>
              <a:rPr lang="en-US" sz="1200" b="1" dirty="0">
                <a:latin typeface="Courier New" charset="0"/>
                <a:ea typeface="Courier New" charset="0"/>
                <a:cs typeface="Courier New" charset="0"/>
              </a:rPr>
              <a:t>&lt;script </a:t>
            </a:r>
            <a:r>
              <a:rPr lang="en-US" sz="1200" b="1" dirty="0" err="1">
                <a:latin typeface="Courier New" charset="0"/>
                <a:ea typeface="Courier New" charset="0"/>
                <a:cs typeface="Courier New" charset="0"/>
              </a:rPr>
              <a:t>src</a:t>
            </a:r>
            <a:r>
              <a:rPr lang="en-US" sz="1200" b="1" dirty="0">
                <a:latin typeface="Courier New" charset="0"/>
                <a:ea typeface="Courier New" charset="0"/>
                <a:cs typeface="Courier New" charset="0"/>
              </a:rPr>
              <a:t>=“</a:t>
            </a:r>
            <a:r>
              <a:rPr lang="en-US" sz="1200" b="1" dirty="0" err="1">
                <a:latin typeface="Courier New" charset="0"/>
                <a:ea typeface="Courier New" charset="0"/>
                <a:cs typeface="Courier New" charset="0"/>
                <a:sym typeface="Courier New"/>
              </a:rPr>
              <a:t>config</a:t>
            </a:r>
            <a:r>
              <a:rPr lang="en-US" sz="1200" b="1" dirty="0">
                <a:latin typeface="Courier New" charset="0"/>
                <a:ea typeface="Courier New" charset="0"/>
                <a:cs typeface="Courier New" charset="0"/>
                <a:sym typeface="Courier New"/>
              </a:rPr>
              <a:t>-bb-module-loader/scripts/</a:t>
            </a:r>
            <a:r>
              <a:rPr lang="en-US" sz="1200" b="1" dirty="0" err="1">
                <a:latin typeface="Courier New" charset="0"/>
                <a:ea typeface="Courier New" charset="0"/>
                <a:cs typeface="Courier New" charset="0"/>
                <a:sym typeface="Courier New"/>
              </a:rPr>
              <a:t>config</a:t>
            </a:r>
            <a:r>
              <a:rPr lang="en-US" sz="1200" b="1" dirty="0">
                <a:latin typeface="Courier New" charset="0"/>
                <a:ea typeface="Courier New" charset="0"/>
                <a:cs typeface="Courier New" charset="0"/>
                <a:sym typeface="Courier New"/>
              </a:rPr>
              <a:t>-bb-module-</a:t>
            </a:r>
            <a:r>
              <a:rPr lang="en-US" sz="1200" b="1" dirty="0" err="1">
                <a:latin typeface="Courier New" charset="0"/>
                <a:ea typeface="Courier New" charset="0"/>
                <a:cs typeface="Courier New" charset="0"/>
                <a:sym typeface="Courier New"/>
              </a:rPr>
              <a:t>loader.js</a:t>
            </a:r>
            <a:r>
              <a:rPr lang="en-US" sz="1200" b="1" dirty="0">
                <a:latin typeface="Courier New" charset="0"/>
                <a:ea typeface="Courier New" charset="0"/>
                <a:cs typeface="Courier New" charset="0"/>
              </a:rPr>
              <a:t>”&gt;&lt;/script&gt;</a:t>
            </a:r>
          </a:p>
        </p:txBody>
      </p:sp>
      <p:sp>
        <p:nvSpPr>
          <p:cNvPr id="45" name="TextBox 44"/>
          <p:cNvSpPr txBox="1"/>
          <p:nvPr/>
        </p:nvSpPr>
        <p:spPr>
          <a:xfrm>
            <a:off x="755576" y="1821405"/>
            <a:ext cx="5763116" cy="276999"/>
          </a:xfrm>
          <a:prstGeom prst="rect">
            <a:avLst/>
          </a:prstGeom>
          <a:noFill/>
        </p:spPr>
        <p:txBody>
          <a:bodyPr wrap="none" rtlCol="0">
            <a:spAutoFit/>
          </a:bodyPr>
          <a:lstStyle/>
          <a:p>
            <a:r>
              <a:rPr lang="en-US" sz="1200" b="1" dirty="0">
                <a:latin typeface="Courier New" charset="0"/>
                <a:ea typeface="Courier New" charset="0"/>
                <a:cs typeface="Courier New" charset="0"/>
              </a:rPr>
              <a:t>&lt;script </a:t>
            </a:r>
            <a:r>
              <a:rPr lang="en-US" sz="1200" b="1" dirty="0" err="1">
                <a:latin typeface="Courier New" charset="0"/>
                <a:ea typeface="Courier New" charset="0"/>
                <a:cs typeface="Courier New" charset="0"/>
              </a:rPr>
              <a:t>src</a:t>
            </a:r>
            <a:r>
              <a:rPr lang="en-US" sz="1200" b="1" dirty="0">
                <a:latin typeface="Courier New" charset="0"/>
                <a:ea typeface="Courier New" charset="0"/>
                <a:cs typeface="Courier New" charset="0"/>
              </a:rPr>
              <a:t>=“</a:t>
            </a:r>
            <a:r>
              <a:rPr lang="en-US" sz="1200" b="1" dirty="0">
                <a:latin typeface="Courier New" charset="0"/>
                <a:ea typeface="Courier New" charset="0"/>
                <a:cs typeface="Courier New" charset="0"/>
                <a:sym typeface="Courier New"/>
              </a:rPr>
              <a:t>lib-bb-start/scripts/lib-bb-</a:t>
            </a:r>
            <a:r>
              <a:rPr lang="en-US" sz="1200" b="1" dirty="0" err="1">
                <a:latin typeface="Courier New" charset="0"/>
                <a:ea typeface="Courier New" charset="0"/>
                <a:cs typeface="Courier New" charset="0"/>
                <a:sym typeface="Courier New"/>
              </a:rPr>
              <a:t>start.js</a:t>
            </a:r>
            <a:r>
              <a:rPr lang="en-US" sz="1200" b="1" dirty="0">
                <a:latin typeface="Courier New" charset="0"/>
                <a:ea typeface="Courier New" charset="0"/>
                <a:cs typeface="Courier New" charset="0"/>
              </a:rPr>
              <a:t>”&gt;&lt;/script&gt;</a:t>
            </a:r>
          </a:p>
        </p:txBody>
      </p:sp>
      <p:sp>
        <p:nvSpPr>
          <p:cNvPr id="63" name="TextBox 62"/>
          <p:cNvSpPr txBox="1"/>
          <p:nvPr/>
        </p:nvSpPr>
        <p:spPr>
          <a:xfrm>
            <a:off x="1975859" y="4956577"/>
            <a:ext cx="5724644" cy="246221"/>
          </a:xfrm>
          <a:prstGeom prst="rect">
            <a:avLst/>
          </a:prstGeom>
          <a:noFill/>
        </p:spPr>
        <p:txBody>
          <a:bodyPr wrap="none" rtlCol="0">
            <a:spAutoFit/>
          </a:bodyPr>
          <a:lstStyle/>
          <a:p>
            <a:r>
              <a:rPr lang="en-US" sz="1000" dirty="0">
                <a:latin typeface="Courier New" charset="0"/>
                <a:ea typeface="Courier New" charset="0"/>
                <a:cs typeface="Courier New" charset="0"/>
              </a:rPr>
              <a:t>&lt;script </a:t>
            </a:r>
            <a:r>
              <a:rPr lang="en-US" sz="1000" dirty="0" err="1">
                <a:latin typeface="Courier New" charset="0"/>
                <a:ea typeface="Courier New" charset="0"/>
                <a:cs typeface="Courier New" charset="0"/>
              </a:rPr>
              <a:t>src</a:t>
            </a:r>
            <a:r>
              <a:rPr lang="en-US" sz="1000" dirty="0">
                <a:latin typeface="Courier New" charset="0"/>
                <a:ea typeface="Courier New" charset="0"/>
                <a:cs typeface="Courier New" charset="0"/>
              </a:rPr>
              <a:t>=“</a:t>
            </a:r>
            <a:r>
              <a:rPr lang="en-US" sz="1000" b="1" dirty="0">
                <a:latin typeface="Courier New" charset="0"/>
                <a:ea typeface="Courier New" charset="0"/>
                <a:cs typeface="Courier New" charset="0"/>
                <a:sym typeface="Courier New"/>
              </a:rPr>
              <a:t>vendor-bb-</a:t>
            </a:r>
            <a:r>
              <a:rPr lang="en-US" sz="1000" b="1" dirty="0" err="1">
                <a:latin typeface="Courier New" charset="0"/>
                <a:ea typeface="Courier New" charset="0"/>
                <a:cs typeface="Courier New" charset="0"/>
                <a:sym typeface="Courier New"/>
              </a:rPr>
              <a:t>systemjs</a:t>
            </a:r>
            <a:r>
              <a:rPr lang="en-US" sz="1000" b="1" dirty="0">
                <a:latin typeface="Courier New" charset="0"/>
                <a:ea typeface="Courier New" charset="0"/>
                <a:cs typeface="Courier New" charset="0"/>
                <a:sym typeface="Courier New"/>
              </a:rPr>
              <a:t>/scripts/vendor-bb-</a:t>
            </a:r>
            <a:r>
              <a:rPr lang="en-US" sz="1000" b="1" dirty="0" err="1">
                <a:latin typeface="Courier New" charset="0"/>
                <a:ea typeface="Courier New" charset="0"/>
                <a:cs typeface="Courier New" charset="0"/>
                <a:sym typeface="Courier New"/>
              </a:rPr>
              <a:t>systemjs.js</a:t>
            </a:r>
            <a:r>
              <a:rPr lang="en-US" sz="1000" dirty="0">
                <a:latin typeface="Courier New" charset="0"/>
                <a:ea typeface="Courier New" charset="0"/>
                <a:cs typeface="Courier New" charset="0"/>
              </a:rPr>
              <a:t>”&gt;&lt;/script&gt;</a:t>
            </a:r>
          </a:p>
        </p:txBody>
      </p:sp>
      <p:sp>
        <p:nvSpPr>
          <p:cNvPr id="64" name="TextBox 63"/>
          <p:cNvSpPr txBox="1"/>
          <p:nvPr/>
        </p:nvSpPr>
        <p:spPr>
          <a:xfrm>
            <a:off x="1975859" y="5109481"/>
            <a:ext cx="6417141" cy="246221"/>
          </a:xfrm>
          <a:prstGeom prst="rect">
            <a:avLst/>
          </a:prstGeom>
          <a:noFill/>
        </p:spPr>
        <p:txBody>
          <a:bodyPr wrap="none" rtlCol="0">
            <a:spAutoFit/>
          </a:bodyPr>
          <a:lstStyle/>
          <a:p>
            <a:r>
              <a:rPr lang="en-US" sz="1000" dirty="0">
                <a:latin typeface="Courier New" charset="0"/>
                <a:ea typeface="Courier New" charset="0"/>
                <a:cs typeface="Courier New" charset="0"/>
              </a:rPr>
              <a:t>&lt;script </a:t>
            </a:r>
            <a:r>
              <a:rPr lang="en-US" sz="1000" dirty="0" err="1">
                <a:latin typeface="Courier New" charset="0"/>
                <a:ea typeface="Courier New" charset="0"/>
                <a:cs typeface="Courier New" charset="0"/>
              </a:rPr>
              <a:t>src</a:t>
            </a:r>
            <a:r>
              <a:rPr lang="en-US" sz="1000" dirty="0">
                <a:latin typeface="Courier New" charset="0"/>
                <a:ea typeface="Courier New" charset="0"/>
                <a:cs typeface="Courier New" charset="0"/>
              </a:rPr>
              <a:t>=“</a:t>
            </a:r>
            <a:r>
              <a:rPr lang="en-US" sz="1000" b="1" dirty="0" err="1">
                <a:latin typeface="Courier New" charset="0"/>
                <a:ea typeface="Courier New" charset="0"/>
                <a:cs typeface="Courier New" charset="0"/>
                <a:sym typeface="Courier New"/>
              </a:rPr>
              <a:t>config</a:t>
            </a:r>
            <a:r>
              <a:rPr lang="en-US" sz="1000" b="1" dirty="0">
                <a:latin typeface="Courier New" charset="0"/>
                <a:ea typeface="Courier New" charset="0"/>
                <a:cs typeface="Courier New" charset="0"/>
                <a:sym typeface="Courier New"/>
              </a:rPr>
              <a:t>-bb-module-loader/scripts/</a:t>
            </a:r>
            <a:r>
              <a:rPr lang="en-US" sz="1000" b="1" dirty="0" err="1">
                <a:latin typeface="Courier New" charset="0"/>
                <a:ea typeface="Courier New" charset="0"/>
                <a:cs typeface="Courier New" charset="0"/>
                <a:sym typeface="Courier New"/>
              </a:rPr>
              <a:t>config</a:t>
            </a:r>
            <a:r>
              <a:rPr lang="en-US" sz="1000" b="1" dirty="0">
                <a:latin typeface="Courier New" charset="0"/>
                <a:ea typeface="Courier New" charset="0"/>
                <a:cs typeface="Courier New" charset="0"/>
                <a:sym typeface="Courier New"/>
              </a:rPr>
              <a:t>-bb-module-</a:t>
            </a:r>
            <a:r>
              <a:rPr lang="en-US" sz="1000" b="1" dirty="0" err="1">
                <a:latin typeface="Courier New" charset="0"/>
                <a:ea typeface="Courier New" charset="0"/>
                <a:cs typeface="Courier New" charset="0"/>
                <a:sym typeface="Courier New"/>
              </a:rPr>
              <a:t>loader.js</a:t>
            </a:r>
            <a:r>
              <a:rPr lang="en-US" sz="1000" dirty="0">
                <a:latin typeface="Courier New" charset="0"/>
                <a:ea typeface="Courier New" charset="0"/>
                <a:cs typeface="Courier New" charset="0"/>
              </a:rPr>
              <a:t>”&gt;&lt;script&gt;</a:t>
            </a:r>
          </a:p>
        </p:txBody>
      </p:sp>
      <p:sp>
        <p:nvSpPr>
          <p:cNvPr id="65" name="TextBox 64"/>
          <p:cNvSpPr txBox="1"/>
          <p:nvPr/>
        </p:nvSpPr>
        <p:spPr>
          <a:xfrm>
            <a:off x="1975859" y="5271607"/>
            <a:ext cx="4724370" cy="246221"/>
          </a:xfrm>
          <a:prstGeom prst="rect">
            <a:avLst/>
          </a:prstGeom>
          <a:noFill/>
        </p:spPr>
        <p:txBody>
          <a:bodyPr wrap="none" rtlCol="0">
            <a:spAutoFit/>
          </a:bodyPr>
          <a:lstStyle/>
          <a:p>
            <a:r>
              <a:rPr lang="en-US" sz="1000" dirty="0">
                <a:latin typeface="Courier New" charset="0"/>
                <a:ea typeface="Courier New" charset="0"/>
                <a:cs typeface="Courier New" charset="0"/>
              </a:rPr>
              <a:t>&lt;script </a:t>
            </a:r>
            <a:r>
              <a:rPr lang="en-US" sz="1000" dirty="0" err="1">
                <a:latin typeface="Courier New" charset="0"/>
                <a:ea typeface="Courier New" charset="0"/>
                <a:cs typeface="Courier New" charset="0"/>
              </a:rPr>
              <a:t>src</a:t>
            </a:r>
            <a:r>
              <a:rPr lang="en-US" sz="1000" dirty="0">
                <a:latin typeface="Courier New" charset="0"/>
                <a:ea typeface="Courier New" charset="0"/>
                <a:cs typeface="Courier New" charset="0"/>
              </a:rPr>
              <a:t>=“</a:t>
            </a:r>
            <a:r>
              <a:rPr lang="en-US" sz="1000" b="1" dirty="0">
                <a:latin typeface="Courier New" charset="0"/>
                <a:ea typeface="Courier New" charset="0"/>
                <a:cs typeface="Courier New" charset="0"/>
                <a:sym typeface="Courier New"/>
              </a:rPr>
              <a:t>lib-bb-start/scripts/lib-bb-</a:t>
            </a:r>
            <a:r>
              <a:rPr lang="en-US" sz="1000" b="1" dirty="0" err="1">
                <a:latin typeface="Courier New" charset="0"/>
                <a:ea typeface="Courier New" charset="0"/>
                <a:cs typeface="Courier New" charset="0"/>
                <a:sym typeface="Courier New"/>
              </a:rPr>
              <a:t>start.js</a:t>
            </a:r>
            <a:r>
              <a:rPr lang="en-US" sz="1000" dirty="0">
                <a:latin typeface="Courier New" charset="0"/>
                <a:ea typeface="Courier New" charset="0"/>
                <a:cs typeface="Courier New" charset="0"/>
              </a:rPr>
              <a:t>”&gt;&lt;script&gt;</a:t>
            </a:r>
          </a:p>
        </p:txBody>
      </p:sp>
      <p:cxnSp>
        <p:nvCxnSpPr>
          <p:cNvPr id="47" name="Curved Connector 46"/>
          <p:cNvCxnSpPr>
            <a:stCxn id="39" idx="1"/>
            <a:endCxn id="43" idx="1"/>
          </p:cNvCxnSpPr>
          <p:nvPr/>
        </p:nvCxnSpPr>
        <p:spPr>
          <a:xfrm rot="10800000">
            <a:off x="755576" y="1577164"/>
            <a:ext cx="936104" cy="2067081"/>
          </a:xfrm>
          <a:prstGeom prst="curvedConnector3">
            <a:avLst>
              <a:gd name="adj1" fmla="val 173717"/>
            </a:avLst>
          </a:prstGeom>
          <a:ln w="317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63" idx="3"/>
            <a:endCxn id="43" idx="3"/>
          </p:cNvCxnSpPr>
          <p:nvPr/>
        </p:nvCxnSpPr>
        <p:spPr>
          <a:xfrm flipH="1" flipV="1">
            <a:off x="6890589" y="1577163"/>
            <a:ext cx="809914" cy="3502525"/>
          </a:xfrm>
          <a:prstGeom prst="curvedConnector3">
            <a:avLst>
              <a:gd name="adj1" fmla="val -99975"/>
            </a:avLst>
          </a:prstGeom>
          <a:ln w="317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p:cNvCxnSpPr>
            <a:stCxn id="40" idx="1"/>
            <a:endCxn id="44" idx="1"/>
          </p:cNvCxnSpPr>
          <p:nvPr/>
        </p:nvCxnSpPr>
        <p:spPr>
          <a:xfrm rot="10800000">
            <a:off x="755576" y="1762638"/>
            <a:ext cx="936104" cy="2034511"/>
          </a:xfrm>
          <a:prstGeom prst="curvedConnector3">
            <a:avLst>
              <a:gd name="adj1" fmla="val 160024"/>
            </a:avLst>
          </a:prstGeom>
          <a:ln w="317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urved Connector 56"/>
          <p:cNvCxnSpPr>
            <a:stCxn id="41" idx="1"/>
            <a:endCxn id="45" idx="1"/>
          </p:cNvCxnSpPr>
          <p:nvPr/>
        </p:nvCxnSpPr>
        <p:spPr>
          <a:xfrm rot="10800000">
            <a:off x="755576" y="1959906"/>
            <a:ext cx="936104" cy="1999369"/>
          </a:xfrm>
          <a:prstGeom prst="curvedConnector3">
            <a:avLst>
              <a:gd name="adj1" fmla="val 143592"/>
            </a:avLst>
          </a:prstGeom>
          <a:ln w="317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Curved Connector 122"/>
          <p:cNvCxnSpPr>
            <a:stCxn id="64" idx="3"/>
            <a:endCxn id="44" idx="3"/>
          </p:cNvCxnSpPr>
          <p:nvPr/>
        </p:nvCxnSpPr>
        <p:spPr>
          <a:xfrm flipV="1">
            <a:off x="8393000" y="1762637"/>
            <a:ext cx="171124" cy="3469955"/>
          </a:xfrm>
          <a:prstGeom prst="curvedConnector3">
            <a:avLst>
              <a:gd name="adj1" fmla="val 383404"/>
            </a:avLst>
          </a:prstGeom>
          <a:ln w="317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Curved Connector 127"/>
          <p:cNvCxnSpPr>
            <a:stCxn id="65" idx="3"/>
          </p:cNvCxnSpPr>
          <p:nvPr/>
        </p:nvCxnSpPr>
        <p:spPr>
          <a:xfrm flipH="1" flipV="1">
            <a:off x="6427780" y="1941457"/>
            <a:ext cx="272449" cy="3453261"/>
          </a:xfrm>
          <a:prstGeom prst="curvedConnector4">
            <a:avLst>
              <a:gd name="adj1" fmla="val -372479"/>
              <a:gd name="adj2" fmla="val 99792"/>
            </a:avLst>
          </a:prstGeom>
          <a:ln w="317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827946632"/>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animEffect transition="in" filter="fade">
                                      <p:cBhvr>
                                        <p:cTn id="7" dur="500"/>
                                        <p:tgtEl>
                                          <p:spTgt spid="6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8"/>
                                        </p:tgtEl>
                                        <p:attrNameLst>
                                          <p:attrName>style.visibility</p:attrName>
                                        </p:attrNameLst>
                                      </p:cBhvr>
                                      <p:to>
                                        <p:strVal val="visible"/>
                                      </p:to>
                                    </p:set>
                                    <p:animEffect transition="in" filter="fade">
                                      <p:cBhvr>
                                        <p:cTn id="21" dur="500"/>
                                        <p:tgtEl>
                                          <p:spTgt spid="6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fade">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3" grpId="0"/>
      <p:bldP spid="44" grpId="0"/>
      <p:bldP spid="45" grpId="0"/>
      <p:bldP spid="63" grpId="0"/>
      <p:bldP spid="64" grpId="0"/>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2"/>
          <p:cNvSpPr>
            <a:spLocks/>
          </p:cNvSpPr>
          <p:nvPr/>
        </p:nvSpPr>
        <p:spPr bwMode="auto">
          <a:xfrm>
            <a:off x="3909135" y="2940447"/>
            <a:ext cx="4903670" cy="2802744"/>
          </a:xfrm>
          <a:custGeom>
            <a:avLst/>
            <a:gdLst>
              <a:gd name="connsiteX0" fmla="*/ 0 w 1469292"/>
              <a:gd name="connsiteY0" fmla="*/ 0 h 3922881"/>
              <a:gd name="connsiteX1" fmla="*/ 1469292 w 1469292"/>
              <a:gd name="connsiteY1" fmla="*/ 0 h 3922881"/>
              <a:gd name="connsiteX2" fmla="*/ 1469292 w 1469292"/>
              <a:gd name="connsiteY2" fmla="*/ 3922881 h 3922881"/>
              <a:gd name="connsiteX3" fmla="*/ 0 w 1469292"/>
              <a:gd name="connsiteY3" fmla="*/ 3922881 h 3922881"/>
              <a:gd name="connsiteX4" fmla="*/ 0 w 1469292"/>
              <a:gd name="connsiteY4" fmla="*/ 0 h 3922881"/>
              <a:gd name="connsiteX0" fmla="*/ 0 w 1556974"/>
              <a:gd name="connsiteY0" fmla="*/ 0 h 4035615"/>
              <a:gd name="connsiteX1" fmla="*/ 1556974 w 1556974"/>
              <a:gd name="connsiteY1" fmla="*/ 112734 h 4035615"/>
              <a:gd name="connsiteX2" fmla="*/ 1556974 w 1556974"/>
              <a:gd name="connsiteY2" fmla="*/ 4035615 h 4035615"/>
              <a:gd name="connsiteX3" fmla="*/ 87682 w 1556974"/>
              <a:gd name="connsiteY3" fmla="*/ 4035615 h 4035615"/>
              <a:gd name="connsiteX4" fmla="*/ 0 w 1556974"/>
              <a:gd name="connsiteY4" fmla="*/ 0 h 4035615"/>
              <a:gd name="connsiteX0" fmla="*/ 0 w 1619604"/>
              <a:gd name="connsiteY0" fmla="*/ 0 h 4073193"/>
              <a:gd name="connsiteX1" fmla="*/ 1619604 w 1619604"/>
              <a:gd name="connsiteY1" fmla="*/ 150312 h 4073193"/>
              <a:gd name="connsiteX2" fmla="*/ 1619604 w 1619604"/>
              <a:gd name="connsiteY2" fmla="*/ 4073193 h 4073193"/>
              <a:gd name="connsiteX3" fmla="*/ 150312 w 1619604"/>
              <a:gd name="connsiteY3" fmla="*/ 4073193 h 4073193"/>
              <a:gd name="connsiteX4" fmla="*/ 0 w 1619604"/>
              <a:gd name="connsiteY4" fmla="*/ 0 h 407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604" h="4073193">
                <a:moveTo>
                  <a:pt x="0" y="0"/>
                </a:moveTo>
                <a:lnTo>
                  <a:pt x="1619604" y="150312"/>
                </a:lnTo>
                <a:lnTo>
                  <a:pt x="1619604" y="4073193"/>
                </a:lnTo>
                <a:lnTo>
                  <a:pt x="150312" y="4073193"/>
                </a:lnTo>
                <a:lnTo>
                  <a:pt x="0" y="0"/>
                </a:lnTo>
                <a:close/>
              </a:path>
            </a:pathLst>
          </a:custGeom>
          <a:solidFill>
            <a:schemeClr val="tx1">
              <a:lumMod val="25000"/>
              <a:lumOff val="75000"/>
            </a:schemeClr>
          </a:solidFill>
          <a:ln w="9525" cap="flat">
            <a:noFill/>
            <a:prstDash val="solid"/>
            <a:miter lim="800000"/>
            <a:headEnd type="none" w="med" len="med"/>
            <a:tailEnd type="none" w="med" len="med"/>
          </a:ln>
        </p:spPr>
        <p:txBody>
          <a:bodyPr lIns="0" tIns="0" rIns="0" bIns="0" anchor="ctr" anchorCtr="1"/>
          <a:lstStyle/>
          <a:p>
            <a:endParaRPr lang="en-US" dirty="0">
              <a:solidFill>
                <a:srgbClr val="000000">
                  <a:lumMod val="65000"/>
                  <a:lumOff val="35000"/>
                </a:srgbClr>
              </a:solidFill>
              <a:latin typeface="Roboto Light" pitchFamily="2" charset="0"/>
              <a:ea typeface="Roboto Light" pitchFamily="2" charset="0"/>
            </a:endParaRPr>
          </a:p>
        </p:txBody>
      </p:sp>
      <p:sp>
        <p:nvSpPr>
          <p:cNvPr id="2" name="Text Placeholder 1"/>
          <p:cNvSpPr>
            <a:spLocks noGrp="1"/>
          </p:cNvSpPr>
          <p:nvPr>
            <p:ph type="body" sz="quarter" idx="13"/>
          </p:nvPr>
        </p:nvSpPr>
        <p:spPr/>
        <p:txBody>
          <a:bodyPr/>
          <a:lstStyle/>
          <a:p>
            <a:r>
              <a:rPr lang="en-US" dirty="0"/>
              <a:t>g:include</a:t>
            </a:r>
          </a:p>
        </p:txBody>
      </p:sp>
      <p:sp>
        <p:nvSpPr>
          <p:cNvPr id="38" name="Rectangle 28"/>
          <p:cNvSpPr/>
          <p:nvPr/>
        </p:nvSpPr>
        <p:spPr bwMode="auto">
          <a:xfrm>
            <a:off x="660070" y="2852937"/>
            <a:ext cx="2464244" cy="2884968"/>
          </a:xfrm>
          <a:custGeom>
            <a:avLst/>
            <a:gdLst>
              <a:gd name="connsiteX0" fmla="*/ 0 w 5291096"/>
              <a:gd name="connsiteY0" fmla="*/ 0 h 3559682"/>
              <a:gd name="connsiteX1" fmla="*/ 5291096 w 5291096"/>
              <a:gd name="connsiteY1" fmla="*/ 0 h 3559682"/>
              <a:gd name="connsiteX2" fmla="*/ 5291096 w 5291096"/>
              <a:gd name="connsiteY2" fmla="*/ 3559682 h 3559682"/>
              <a:gd name="connsiteX3" fmla="*/ 0 w 5291096"/>
              <a:gd name="connsiteY3" fmla="*/ 3559682 h 3559682"/>
              <a:gd name="connsiteX4" fmla="*/ 0 w 5291096"/>
              <a:gd name="connsiteY4" fmla="*/ 0 h 3559682"/>
              <a:gd name="connsiteX0" fmla="*/ 0 w 5405396"/>
              <a:gd name="connsiteY0" fmla="*/ 0 h 3769232"/>
              <a:gd name="connsiteX1" fmla="*/ 5405396 w 5405396"/>
              <a:gd name="connsiteY1" fmla="*/ 209550 h 3769232"/>
              <a:gd name="connsiteX2" fmla="*/ 5405396 w 5405396"/>
              <a:gd name="connsiteY2" fmla="*/ 3769232 h 3769232"/>
              <a:gd name="connsiteX3" fmla="*/ 114300 w 5405396"/>
              <a:gd name="connsiteY3" fmla="*/ 3769232 h 3769232"/>
              <a:gd name="connsiteX4" fmla="*/ 0 w 5405396"/>
              <a:gd name="connsiteY4" fmla="*/ 0 h 376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5396" h="3769232">
                <a:moveTo>
                  <a:pt x="0" y="0"/>
                </a:moveTo>
                <a:lnTo>
                  <a:pt x="5405396" y="209550"/>
                </a:lnTo>
                <a:lnTo>
                  <a:pt x="5405396" y="3769232"/>
                </a:lnTo>
                <a:lnTo>
                  <a:pt x="114300" y="3769232"/>
                </a:lnTo>
                <a:lnTo>
                  <a:pt x="0" y="0"/>
                </a:lnTo>
                <a:close/>
              </a:path>
            </a:pathLst>
          </a:custGeom>
          <a:solidFill>
            <a:schemeClr val="accent5"/>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155" fontAlgn="base">
              <a:spcBef>
                <a:spcPct val="0"/>
              </a:spcBef>
              <a:spcAft>
                <a:spcPct val="0"/>
              </a:spcAft>
              <a:buClr>
                <a:srgbClr val="000000"/>
              </a:buClr>
              <a:buSzPct val="100000"/>
            </a:pPr>
            <a:endParaRPr lang="en-US" sz="4200" dirty="0">
              <a:solidFill>
                <a:schemeClr val="bg1"/>
              </a:solidFill>
              <a:latin typeface="Roboto Light" pitchFamily="2" charset="0"/>
              <a:ea typeface="Roboto Light" pitchFamily="2" charset="0"/>
            </a:endParaRPr>
          </a:p>
        </p:txBody>
      </p:sp>
      <p:sp>
        <p:nvSpPr>
          <p:cNvPr id="39" name="Rectangle 16"/>
          <p:cNvSpPr>
            <a:spLocks noChangeArrowheads="1"/>
          </p:cNvSpPr>
          <p:nvPr/>
        </p:nvSpPr>
        <p:spPr bwMode="auto">
          <a:xfrm>
            <a:off x="1097855" y="4293095"/>
            <a:ext cx="1577762" cy="1214059"/>
          </a:xfrm>
          <a:custGeom>
            <a:avLst/>
            <a:gdLst>
              <a:gd name="connsiteX0" fmla="*/ 0 w 1577762"/>
              <a:gd name="connsiteY0" fmla="*/ 0 h 1061659"/>
              <a:gd name="connsiteX1" fmla="*/ 1577762 w 1577762"/>
              <a:gd name="connsiteY1" fmla="*/ 0 h 1061659"/>
              <a:gd name="connsiteX2" fmla="*/ 1577762 w 1577762"/>
              <a:gd name="connsiteY2" fmla="*/ 1061659 h 1061659"/>
              <a:gd name="connsiteX3" fmla="*/ 0 w 1577762"/>
              <a:gd name="connsiteY3" fmla="*/ 1061659 h 1061659"/>
              <a:gd name="connsiteX4" fmla="*/ 0 w 1577762"/>
              <a:gd name="connsiteY4" fmla="*/ 0 h 1061659"/>
              <a:gd name="connsiteX0" fmla="*/ 9525 w 1577762"/>
              <a:gd name="connsiteY0" fmla="*/ 0 h 1214059"/>
              <a:gd name="connsiteX1" fmla="*/ 1577762 w 1577762"/>
              <a:gd name="connsiteY1" fmla="*/ 152400 h 1214059"/>
              <a:gd name="connsiteX2" fmla="*/ 1577762 w 1577762"/>
              <a:gd name="connsiteY2" fmla="*/ 1214059 h 1214059"/>
              <a:gd name="connsiteX3" fmla="*/ 0 w 1577762"/>
              <a:gd name="connsiteY3" fmla="*/ 1214059 h 1214059"/>
              <a:gd name="connsiteX4" fmla="*/ 9525 w 1577762"/>
              <a:gd name="connsiteY4" fmla="*/ 0 h 121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762" h="1214059">
                <a:moveTo>
                  <a:pt x="9525" y="0"/>
                </a:moveTo>
                <a:lnTo>
                  <a:pt x="1577762" y="152400"/>
                </a:lnTo>
                <a:lnTo>
                  <a:pt x="1577762" y="1214059"/>
                </a:lnTo>
                <a:lnTo>
                  <a:pt x="0" y="1214059"/>
                </a:lnTo>
                <a:lnTo>
                  <a:pt x="9525" y="0"/>
                </a:lnTo>
                <a:close/>
              </a:path>
            </a:pathLst>
          </a:custGeom>
          <a:solidFill>
            <a:srgbClr val="FF0000">
              <a:alpha val="6000"/>
            </a:srgbClr>
          </a:solidFill>
          <a:ln w="38100" algn="ctr">
            <a:solidFill>
              <a:srgbClr val="FF0000"/>
            </a:solidFill>
            <a:miter lim="800000"/>
            <a:headEnd/>
            <a:tailEnd/>
          </a:ln>
          <a:effectLst/>
        </p:spPr>
        <p:txBody>
          <a:bodyPr wrap="none" lIns="130028" tIns="65014" rIns="130028" bIns="65014" anchor="ctr"/>
          <a:lstStyle/>
          <a:p>
            <a:endParaRPr lang="en-US">
              <a:solidFill>
                <a:srgbClr val="FFFFFF"/>
              </a:solidFill>
              <a:latin typeface="Roboto Light" pitchFamily="2" charset="0"/>
              <a:ea typeface="Roboto Light" pitchFamily="2" charset="0"/>
            </a:endParaRPr>
          </a:p>
        </p:txBody>
      </p:sp>
      <p:pic>
        <p:nvPicPr>
          <p:cNvPr id="42" name="Picture 6" descr="BB_logo_Bshape_rgb.pdf"/>
          <p:cNvPicPr>
            <a:picLocks noChangeAspect="1"/>
          </p:cNvPicPr>
          <p:nvPr/>
        </p:nvPicPr>
        <p:blipFill>
          <a:blip r:embed="rId4" cstate="print"/>
          <a:srcRect/>
          <a:stretch>
            <a:fillRect/>
          </a:stretch>
        </p:blipFill>
        <p:spPr bwMode="auto">
          <a:xfrm>
            <a:off x="5089871" y="3175329"/>
            <a:ext cx="397728" cy="396067"/>
          </a:xfrm>
          <a:prstGeom prst="rect">
            <a:avLst/>
          </a:prstGeom>
          <a:noFill/>
          <a:ln w="9525">
            <a:noFill/>
            <a:miter lim="800000"/>
            <a:headEnd/>
            <a:tailEnd/>
          </a:ln>
        </p:spPr>
      </p:pic>
      <p:sp>
        <p:nvSpPr>
          <p:cNvPr id="43" name="TextBox 42"/>
          <p:cNvSpPr txBox="1"/>
          <p:nvPr/>
        </p:nvSpPr>
        <p:spPr>
          <a:xfrm>
            <a:off x="5319630" y="3206770"/>
            <a:ext cx="1275693" cy="346741"/>
          </a:xfrm>
          <a:prstGeom prst="rect">
            <a:avLst/>
          </a:prstGeom>
          <a:noFill/>
        </p:spPr>
        <p:txBody>
          <a:bodyPr wrap="none" lIns="130028" tIns="65014" rIns="130028" bIns="65014" rtlCol="0">
            <a:spAutoFit/>
          </a:bodyPr>
          <a:lstStyle/>
          <a:p>
            <a:r>
              <a:rPr lang="en-US" sz="1400" dirty="0">
                <a:solidFill>
                  <a:srgbClr val="FF0000"/>
                </a:solidFill>
                <a:latin typeface="Roboto Light" pitchFamily="2" charset="0"/>
                <a:ea typeface="Roboto Light" pitchFamily="2" charset="0"/>
              </a:rPr>
              <a:t>Portal Server</a:t>
            </a:r>
          </a:p>
        </p:txBody>
      </p:sp>
      <p:sp>
        <p:nvSpPr>
          <p:cNvPr id="44" name="Rectangle 5"/>
          <p:cNvSpPr>
            <a:spLocks noChangeArrowheads="1"/>
          </p:cNvSpPr>
          <p:nvPr/>
        </p:nvSpPr>
        <p:spPr bwMode="auto">
          <a:xfrm>
            <a:off x="4640727" y="3859359"/>
            <a:ext cx="1693743" cy="1396735"/>
          </a:xfrm>
          <a:custGeom>
            <a:avLst/>
            <a:gdLst>
              <a:gd name="connsiteX0" fmla="*/ 0 w 1627067"/>
              <a:gd name="connsiteY0" fmla="*/ 0 h 1280287"/>
              <a:gd name="connsiteX1" fmla="*/ 1627067 w 1627067"/>
              <a:gd name="connsiteY1" fmla="*/ 0 h 1280287"/>
              <a:gd name="connsiteX2" fmla="*/ 1627067 w 1627067"/>
              <a:gd name="connsiteY2" fmla="*/ 1280287 h 1280287"/>
              <a:gd name="connsiteX3" fmla="*/ 0 w 1627067"/>
              <a:gd name="connsiteY3" fmla="*/ 1280287 h 1280287"/>
              <a:gd name="connsiteX4" fmla="*/ 0 w 1627067"/>
              <a:gd name="connsiteY4" fmla="*/ 0 h 1280287"/>
              <a:gd name="connsiteX0" fmla="*/ 0 w 1693742"/>
              <a:gd name="connsiteY0" fmla="*/ 0 h 1342200"/>
              <a:gd name="connsiteX1" fmla="*/ 1693742 w 1693742"/>
              <a:gd name="connsiteY1" fmla="*/ 61913 h 1342200"/>
              <a:gd name="connsiteX2" fmla="*/ 1693742 w 1693742"/>
              <a:gd name="connsiteY2" fmla="*/ 1342200 h 1342200"/>
              <a:gd name="connsiteX3" fmla="*/ 66675 w 1693742"/>
              <a:gd name="connsiteY3" fmla="*/ 1342200 h 1342200"/>
              <a:gd name="connsiteX4" fmla="*/ 0 w 1693742"/>
              <a:gd name="connsiteY4" fmla="*/ 0 h 134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742" h="1342200">
                <a:moveTo>
                  <a:pt x="0" y="0"/>
                </a:moveTo>
                <a:lnTo>
                  <a:pt x="1693742" y="61913"/>
                </a:lnTo>
                <a:lnTo>
                  <a:pt x="1693742" y="1342200"/>
                </a:lnTo>
                <a:lnTo>
                  <a:pt x="66675" y="1342200"/>
                </a:lnTo>
                <a:lnTo>
                  <a:pt x="0" y="0"/>
                </a:lnTo>
                <a:close/>
              </a:path>
            </a:pathLst>
          </a:custGeom>
          <a:solidFill>
            <a:schemeClr val="tx1">
              <a:lumMod val="50000"/>
              <a:lumOff val="50000"/>
            </a:schemeClr>
          </a:solidFill>
          <a:ln w="3175" algn="ctr">
            <a:noFill/>
            <a:miter lim="800000"/>
            <a:headEnd/>
            <a:tailEnd/>
          </a:ln>
          <a:effectLst/>
        </p:spPr>
        <p:txBody>
          <a:bodyPr wrap="none" lIns="130028" tIns="65014" rIns="130028" bIns="65014" anchor="ctr"/>
          <a:lstStyle/>
          <a:p>
            <a:endParaRPr lang="en-US" dirty="0">
              <a:solidFill>
                <a:srgbClr val="FFFFFF"/>
              </a:solidFill>
              <a:latin typeface="Roboto Light" pitchFamily="2" charset="0"/>
              <a:ea typeface="Roboto Light" pitchFamily="2" charset="0"/>
            </a:endParaRPr>
          </a:p>
        </p:txBody>
      </p:sp>
      <p:sp>
        <p:nvSpPr>
          <p:cNvPr id="45" name="Rectangle 49"/>
          <p:cNvSpPr/>
          <p:nvPr/>
        </p:nvSpPr>
        <p:spPr bwMode="auto">
          <a:xfrm>
            <a:off x="4866507" y="4170862"/>
            <a:ext cx="1271486" cy="919731"/>
          </a:xfrm>
          <a:custGeom>
            <a:avLst/>
            <a:gdLst>
              <a:gd name="connsiteX0" fmla="*/ 0 w 1233386"/>
              <a:gd name="connsiteY0" fmla="*/ 0 h 828292"/>
              <a:gd name="connsiteX1" fmla="*/ 1233386 w 1233386"/>
              <a:gd name="connsiteY1" fmla="*/ 0 h 828292"/>
              <a:gd name="connsiteX2" fmla="*/ 1233386 w 1233386"/>
              <a:gd name="connsiteY2" fmla="*/ 828292 h 828292"/>
              <a:gd name="connsiteX3" fmla="*/ 0 w 1233386"/>
              <a:gd name="connsiteY3" fmla="*/ 828292 h 828292"/>
              <a:gd name="connsiteX4" fmla="*/ 0 w 1233386"/>
              <a:gd name="connsiteY4" fmla="*/ 0 h 828292"/>
              <a:gd name="connsiteX0" fmla="*/ 0 w 1271486"/>
              <a:gd name="connsiteY0" fmla="*/ 0 h 919732"/>
              <a:gd name="connsiteX1" fmla="*/ 1271486 w 1271486"/>
              <a:gd name="connsiteY1" fmla="*/ 91440 h 919732"/>
              <a:gd name="connsiteX2" fmla="*/ 1271486 w 1271486"/>
              <a:gd name="connsiteY2" fmla="*/ 919732 h 919732"/>
              <a:gd name="connsiteX3" fmla="*/ 38100 w 1271486"/>
              <a:gd name="connsiteY3" fmla="*/ 919732 h 919732"/>
              <a:gd name="connsiteX4" fmla="*/ 0 w 1271486"/>
              <a:gd name="connsiteY4" fmla="*/ 0 h 91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86" h="919732">
                <a:moveTo>
                  <a:pt x="0" y="0"/>
                </a:moveTo>
                <a:lnTo>
                  <a:pt x="1271486" y="91440"/>
                </a:lnTo>
                <a:lnTo>
                  <a:pt x="1271486" y="919732"/>
                </a:lnTo>
                <a:lnTo>
                  <a:pt x="38100" y="919732"/>
                </a:lnTo>
                <a:lnTo>
                  <a:pt x="0" y="0"/>
                </a:lnTo>
                <a:close/>
              </a:path>
            </a:pathLst>
          </a:cu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449155" fontAlgn="base">
              <a:spcBef>
                <a:spcPct val="0"/>
              </a:spcBef>
              <a:spcAft>
                <a:spcPct val="0"/>
              </a:spcAft>
              <a:buClr>
                <a:srgbClr val="000000"/>
              </a:buClr>
              <a:buSzPct val="100000"/>
            </a:pPr>
            <a:r>
              <a:rPr lang="en-US" sz="1200" dirty="0">
                <a:solidFill>
                  <a:schemeClr val="bg1"/>
                </a:solidFill>
                <a:latin typeface="Roboto Light" pitchFamily="2" charset="0"/>
                <a:ea typeface="Roboto Light" pitchFamily="2" charset="0"/>
              </a:rPr>
              <a:t>g:include</a:t>
            </a:r>
          </a:p>
        </p:txBody>
      </p:sp>
      <p:sp>
        <p:nvSpPr>
          <p:cNvPr id="47" name="TextBox 46"/>
          <p:cNvSpPr txBox="1"/>
          <p:nvPr/>
        </p:nvSpPr>
        <p:spPr>
          <a:xfrm>
            <a:off x="5095235" y="3878725"/>
            <a:ext cx="814029" cy="346741"/>
          </a:xfrm>
          <a:prstGeom prst="rect">
            <a:avLst/>
          </a:prstGeom>
          <a:noFill/>
        </p:spPr>
        <p:txBody>
          <a:bodyPr wrap="none" lIns="130028" tIns="65014" rIns="130028" bIns="65014" rtlCol="0">
            <a:spAutoFit/>
          </a:bodyPr>
          <a:lstStyle/>
          <a:p>
            <a:r>
              <a:rPr lang="en-US" sz="1400" dirty="0">
                <a:solidFill>
                  <a:srgbClr val="FFFFFF"/>
                </a:solidFill>
                <a:latin typeface="Roboto Light" pitchFamily="2" charset="0"/>
                <a:ea typeface="Roboto Light" pitchFamily="2" charset="0"/>
              </a:rPr>
              <a:t>Widget</a:t>
            </a:r>
          </a:p>
        </p:txBody>
      </p:sp>
      <p:sp>
        <p:nvSpPr>
          <p:cNvPr id="48" name="TextBox 47"/>
          <p:cNvSpPr txBox="1"/>
          <p:nvPr/>
        </p:nvSpPr>
        <p:spPr>
          <a:xfrm>
            <a:off x="883594" y="3095749"/>
            <a:ext cx="915018" cy="346741"/>
          </a:xfrm>
          <a:prstGeom prst="rect">
            <a:avLst/>
          </a:prstGeom>
          <a:noFill/>
        </p:spPr>
        <p:txBody>
          <a:bodyPr wrap="none" lIns="130028" tIns="65014" rIns="130028" bIns="65014" rtlCol="0">
            <a:spAutoFit/>
          </a:bodyPr>
          <a:lstStyle/>
          <a:p>
            <a:r>
              <a:rPr lang="en-US" sz="1400" dirty="0">
                <a:solidFill>
                  <a:srgbClr val="FFFFFF"/>
                </a:solidFill>
                <a:latin typeface="Roboto Light" pitchFamily="2" charset="0"/>
                <a:ea typeface="Roboto Light" pitchFamily="2" charset="0"/>
              </a:rPr>
              <a:t>Browser</a:t>
            </a:r>
          </a:p>
        </p:txBody>
      </p:sp>
      <p:sp>
        <p:nvSpPr>
          <p:cNvPr id="29" name="Line 23"/>
          <p:cNvSpPr>
            <a:spLocks noChangeShapeType="1"/>
          </p:cNvSpPr>
          <p:nvPr/>
        </p:nvSpPr>
        <p:spPr bwMode="auto">
          <a:xfrm flipV="1">
            <a:off x="1097855" y="5237488"/>
            <a:ext cx="3599641" cy="269666"/>
          </a:xfrm>
          <a:prstGeom prst="line">
            <a:avLst/>
          </a:prstGeom>
          <a:noFill/>
          <a:ln w="3175">
            <a:solidFill>
              <a:srgbClr val="FF0000"/>
            </a:solidFill>
            <a:prstDash val="dash"/>
            <a:round/>
            <a:headEnd/>
            <a:tailEnd/>
          </a:ln>
          <a:effectLst/>
        </p:spPr>
        <p:txBody>
          <a:bodyPr lIns="130028" tIns="65014" rIns="130028" bIns="65014"/>
          <a:lstStyle/>
          <a:p>
            <a:endParaRPr lang="en-US">
              <a:solidFill>
                <a:srgbClr val="FFFFFF"/>
              </a:solidFill>
              <a:latin typeface="Roboto Light" pitchFamily="2" charset="0"/>
              <a:ea typeface="Roboto Light" pitchFamily="2" charset="0"/>
            </a:endParaRPr>
          </a:p>
        </p:txBody>
      </p:sp>
      <p:sp>
        <p:nvSpPr>
          <p:cNvPr id="26" name="Freeform 20"/>
          <p:cNvSpPr>
            <a:spLocks/>
          </p:cNvSpPr>
          <p:nvPr/>
        </p:nvSpPr>
        <p:spPr bwMode="auto">
          <a:xfrm rot="21071756">
            <a:off x="3124687" y="3715595"/>
            <a:ext cx="953678" cy="78301"/>
          </a:xfrm>
          <a:custGeom>
            <a:avLst/>
            <a:gdLst/>
            <a:ahLst/>
            <a:cxnLst>
              <a:cxn ang="0">
                <a:pos x="0" y="0"/>
              </a:cxn>
              <a:cxn ang="0">
                <a:pos x="21600" y="15461"/>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triangle" w="med" len="med"/>
            <a:tailEnd type="triangle" w="med" len="med"/>
          </a:ln>
        </p:spPr>
        <p:txBody>
          <a:bodyPr lIns="0" tIns="0" rIns="0" bIns="0"/>
          <a:lstStyle/>
          <a:p>
            <a:endParaRPr lang="en-US" dirty="0">
              <a:solidFill>
                <a:srgbClr val="FFFFFF"/>
              </a:solidFill>
              <a:latin typeface="Roboto Light" pitchFamily="2" charset="0"/>
              <a:ea typeface="Roboto Light" pitchFamily="2" charset="0"/>
            </a:endParaRPr>
          </a:p>
        </p:txBody>
      </p:sp>
      <p:sp>
        <p:nvSpPr>
          <p:cNvPr id="50" name="Line 23"/>
          <p:cNvSpPr>
            <a:spLocks noChangeShapeType="1"/>
          </p:cNvSpPr>
          <p:nvPr/>
        </p:nvSpPr>
        <p:spPr bwMode="auto">
          <a:xfrm flipV="1">
            <a:off x="2697051" y="5250198"/>
            <a:ext cx="3631460" cy="256955"/>
          </a:xfrm>
          <a:prstGeom prst="line">
            <a:avLst/>
          </a:prstGeom>
          <a:noFill/>
          <a:ln w="3175">
            <a:solidFill>
              <a:srgbClr val="FF0000"/>
            </a:solidFill>
            <a:prstDash val="dash"/>
            <a:round/>
            <a:headEnd/>
            <a:tailEnd/>
          </a:ln>
          <a:effectLst/>
        </p:spPr>
        <p:txBody>
          <a:bodyPr lIns="130028" tIns="65014" rIns="130028" bIns="65014"/>
          <a:lstStyle/>
          <a:p>
            <a:endParaRPr lang="en-US">
              <a:solidFill>
                <a:srgbClr val="FFFFFF"/>
              </a:solidFill>
              <a:latin typeface="Roboto Light" pitchFamily="2" charset="0"/>
              <a:ea typeface="Roboto Light" pitchFamily="2" charset="0"/>
            </a:endParaRPr>
          </a:p>
        </p:txBody>
      </p:sp>
      <p:sp>
        <p:nvSpPr>
          <p:cNvPr id="51" name="Line 23"/>
          <p:cNvSpPr>
            <a:spLocks noChangeShapeType="1"/>
          </p:cNvSpPr>
          <p:nvPr/>
        </p:nvSpPr>
        <p:spPr bwMode="auto">
          <a:xfrm flipV="1">
            <a:off x="2685321" y="3933053"/>
            <a:ext cx="3643190" cy="500057"/>
          </a:xfrm>
          <a:prstGeom prst="line">
            <a:avLst/>
          </a:prstGeom>
          <a:noFill/>
          <a:ln w="3175">
            <a:solidFill>
              <a:srgbClr val="FF0000"/>
            </a:solidFill>
            <a:prstDash val="dash"/>
            <a:round/>
            <a:headEnd/>
            <a:tailEnd/>
          </a:ln>
          <a:effectLst/>
        </p:spPr>
        <p:txBody>
          <a:bodyPr lIns="130028" tIns="65014" rIns="130028" bIns="65014"/>
          <a:lstStyle/>
          <a:p>
            <a:endParaRPr lang="en-US">
              <a:solidFill>
                <a:srgbClr val="FFFFFF"/>
              </a:solidFill>
              <a:latin typeface="Roboto Light" pitchFamily="2" charset="0"/>
              <a:ea typeface="Roboto Light" pitchFamily="2" charset="0"/>
            </a:endParaRPr>
          </a:p>
        </p:txBody>
      </p:sp>
      <p:sp>
        <p:nvSpPr>
          <p:cNvPr id="52" name="Line 23"/>
          <p:cNvSpPr>
            <a:spLocks noChangeShapeType="1"/>
          </p:cNvSpPr>
          <p:nvPr/>
        </p:nvSpPr>
        <p:spPr bwMode="auto">
          <a:xfrm flipV="1">
            <a:off x="1119289" y="3859358"/>
            <a:ext cx="3515480" cy="433736"/>
          </a:xfrm>
          <a:prstGeom prst="line">
            <a:avLst/>
          </a:prstGeom>
          <a:noFill/>
          <a:ln w="3175">
            <a:solidFill>
              <a:srgbClr val="FF0000"/>
            </a:solidFill>
            <a:prstDash val="dash"/>
            <a:round/>
            <a:headEnd/>
            <a:tailEnd/>
          </a:ln>
          <a:effectLst/>
        </p:spPr>
        <p:txBody>
          <a:bodyPr lIns="130028" tIns="65014" rIns="130028" bIns="65014"/>
          <a:lstStyle/>
          <a:p>
            <a:endParaRPr lang="en-US">
              <a:solidFill>
                <a:srgbClr val="FFFFFF"/>
              </a:solidFill>
              <a:latin typeface="Roboto Light" pitchFamily="2" charset="0"/>
              <a:ea typeface="Roboto Light" pitchFamily="2" charset="0"/>
            </a:endParaRPr>
          </a:p>
        </p:txBody>
      </p:sp>
      <p:sp>
        <p:nvSpPr>
          <p:cNvPr id="25" name="Rectangle 5"/>
          <p:cNvSpPr>
            <a:spLocks noChangeArrowheads="1"/>
          </p:cNvSpPr>
          <p:nvPr/>
        </p:nvSpPr>
        <p:spPr bwMode="auto">
          <a:xfrm>
            <a:off x="6707961" y="3180357"/>
            <a:ext cx="2040503" cy="2480891"/>
          </a:xfrm>
          <a:custGeom>
            <a:avLst/>
            <a:gdLst>
              <a:gd name="connsiteX0" fmla="*/ 0 w 1627067"/>
              <a:gd name="connsiteY0" fmla="*/ 0 h 1280287"/>
              <a:gd name="connsiteX1" fmla="*/ 1627067 w 1627067"/>
              <a:gd name="connsiteY1" fmla="*/ 0 h 1280287"/>
              <a:gd name="connsiteX2" fmla="*/ 1627067 w 1627067"/>
              <a:gd name="connsiteY2" fmla="*/ 1280287 h 1280287"/>
              <a:gd name="connsiteX3" fmla="*/ 0 w 1627067"/>
              <a:gd name="connsiteY3" fmla="*/ 1280287 h 1280287"/>
              <a:gd name="connsiteX4" fmla="*/ 0 w 1627067"/>
              <a:gd name="connsiteY4" fmla="*/ 0 h 1280287"/>
              <a:gd name="connsiteX0" fmla="*/ 0 w 1693742"/>
              <a:gd name="connsiteY0" fmla="*/ 0 h 1342200"/>
              <a:gd name="connsiteX1" fmla="*/ 1693742 w 1693742"/>
              <a:gd name="connsiteY1" fmla="*/ 61913 h 1342200"/>
              <a:gd name="connsiteX2" fmla="*/ 1693742 w 1693742"/>
              <a:gd name="connsiteY2" fmla="*/ 1342200 h 1342200"/>
              <a:gd name="connsiteX3" fmla="*/ 66675 w 1693742"/>
              <a:gd name="connsiteY3" fmla="*/ 1342200 h 1342200"/>
              <a:gd name="connsiteX4" fmla="*/ 0 w 1693742"/>
              <a:gd name="connsiteY4" fmla="*/ 0 h 134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742" h="1342200">
                <a:moveTo>
                  <a:pt x="0" y="0"/>
                </a:moveTo>
                <a:lnTo>
                  <a:pt x="1693742" y="61913"/>
                </a:lnTo>
                <a:lnTo>
                  <a:pt x="1693742" y="1342200"/>
                </a:lnTo>
                <a:lnTo>
                  <a:pt x="66675" y="1342200"/>
                </a:lnTo>
                <a:lnTo>
                  <a:pt x="0" y="0"/>
                </a:lnTo>
                <a:close/>
              </a:path>
            </a:pathLst>
          </a:custGeom>
          <a:solidFill>
            <a:schemeClr val="tx1">
              <a:lumMod val="50000"/>
              <a:lumOff val="50000"/>
            </a:schemeClr>
          </a:solidFill>
          <a:ln w="3175" algn="ctr">
            <a:noFill/>
            <a:miter lim="800000"/>
            <a:headEnd/>
            <a:tailEnd/>
          </a:ln>
          <a:effectLst/>
        </p:spPr>
        <p:txBody>
          <a:bodyPr wrap="none" lIns="130028" tIns="65014" rIns="130028" bIns="65014" anchor="t"/>
          <a:lstStyle/>
          <a:p>
            <a:r>
              <a:rPr lang="en-US" dirty="0" smtClean="0">
                <a:solidFill>
                  <a:srgbClr val="FFFFFF"/>
                </a:solidFill>
                <a:latin typeface="Roboto Light" pitchFamily="2" charset="0"/>
                <a:ea typeface="Roboto Light" pitchFamily="2" charset="0"/>
              </a:rPr>
              <a:t>Extensions</a:t>
            </a:r>
            <a:endParaRPr lang="en-US" dirty="0">
              <a:solidFill>
                <a:srgbClr val="FFFFFF"/>
              </a:solidFill>
              <a:latin typeface="Roboto Light" pitchFamily="2" charset="0"/>
              <a:ea typeface="Roboto Light" pitchFamily="2" charset="0"/>
            </a:endParaRPr>
          </a:p>
        </p:txBody>
      </p:sp>
      <p:sp>
        <p:nvSpPr>
          <p:cNvPr id="35" name="Freeform 20"/>
          <p:cNvSpPr>
            <a:spLocks/>
          </p:cNvSpPr>
          <p:nvPr/>
        </p:nvSpPr>
        <p:spPr bwMode="auto">
          <a:xfrm rot="21317656" flipV="1">
            <a:off x="6127824" y="4027602"/>
            <a:ext cx="857510" cy="277264"/>
          </a:xfrm>
          <a:custGeom>
            <a:avLst/>
            <a:gdLst/>
            <a:ahLst/>
            <a:cxnLst>
              <a:cxn ang="0">
                <a:pos x="0" y="0"/>
              </a:cxn>
              <a:cxn ang="0">
                <a:pos x="21600" y="15461"/>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triangle" w="med" len="med"/>
            <a:tailEnd type="triangle" w="med" len="med"/>
          </a:ln>
        </p:spPr>
        <p:txBody>
          <a:bodyPr lIns="0" tIns="0" rIns="0" bIns="0"/>
          <a:lstStyle/>
          <a:p>
            <a:endParaRPr lang="en-US" dirty="0">
              <a:solidFill>
                <a:srgbClr val="FFFFFF"/>
              </a:solidFill>
              <a:latin typeface="Roboto Light" pitchFamily="2" charset="0"/>
              <a:ea typeface="Roboto Light" pitchFamily="2" charset="0"/>
            </a:endParaRPr>
          </a:p>
        </p:txBody>
      </p:sp>
      <p:sp>
        <p:nvSpPr>
          <p:cNvPr id="27" name="Rectangle 49"/>
          <p:cNvSpPr/>
          <p:nvPr/>
        </p:nvSpPr>
        <p:spPr bwMode="auto">
          <a:xfrm>
            <a:off x="6939964" y="3738320"/>
            <a:ext cx="1695033" cy="743210"/>
          </a:xfrm>
          <a:custGeom>
            <a:avLst/>
            <a:gdLst>
              <a:gd name="connsiteX0" fmla="*/ 0 w 1233386"/>
              <a:gd name="connsiteY0" fmla="*/ 0 h 828292"/>
              <a:gd name="connsiteX1" fmla="*/ 1233386 w 1233386"/>
              <a:gd name="connsiteY1" fmla="*/ 0 h 828292"/>
              <a:gd name="connsiteX2" fmla="*/ 1233386 w 1233386"/>
              <a:gd name="connsiteY2" fmla="*/ 828292 h 828292"/>
              <a:gd name="connsiteX3" fmla="*/ 0 w 1233386"/>
              <a:gd name="connsiteY3" fmla="*/ 828292 h 828292"/>
              <a:gd name="connsiteX4" fmla="*/ 0 w 1233386"/>
              <a:gd name="connsiteY4" fmla="*/ 0 h 828292"/>
              <a:gd name="connsiteX0" fmla="*/ 0 w 1271486"/>
              <a:gd name="connsiteY0" fmla="*/ 0 h 919732"/>
              <a:gd name="connsiteX1" fmla="*/ 1271486 w 1271486"/>
              <a:gd name="connsiteY1" fmla="*/ 91440 h 919732"/>
              <a:gd name="connsiteX2" fmla="*/ 1271486 w 1271486"/>
              <a:gd name="connsiteY2" fmla="*/ 919732 h 919732"/>
              <a:gd name="connsiteX3" fmla="*/ 38100 w 1271486"/>
              <a:gd name="connsiteY3" fmla="*/ 919732 h 919732"/>
              <a:gd name="connsiteX4" fmla="*/ 0 w 1271486"/>
              <a:gd name="connsiteY4" fmla="*/ 0 h 91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86" h="919732">
                <a:moveTo>
                  <a:pt x="0" y="0"/>
                </a:moveTo>
                <a:lnTo>
                  <a:pt x="1271486" y="91440"/>
                </a:lnTo>
                <a:lnTo>
                  <a:pt x="1271486" y="919732"/>
                </a:lnTo>
                <a:lnTo>
                  <a:pt x="38100" y="919732"/>
                </a:lnTo>
                <a:lnTo>
                  <a:pt x="0" y="0"/>
                </a:lnTo>
                <a:close/>
              </a:path>
            </a:pathLst>
          </a:cu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449155" fontAlgn="base">
              <a:spcBef>
                <a:spcPct val="0"/>
              </a:spcBef>
              <a:spcAft>
                <a:spcPct val="0"/>
              </a:spcAft>
              <a:buClr>
                <a:srgbClr val="000000"/>
              </a:buClr>
              <a:buSzPct val="100000"/>
            </a:pPr>
            <a:r>
              <a:rPr lang="en-US" sz="1200" dirty="0">
                <a:solidFill>
                  <a:schemeClr val="bg1"/>
                </a:solidFill>
                <a:latin typeface="Roboto Light" pitchFamily="2" charset="0"/>
                <a:ea typeface="Roboto Light" pitchFamily="2" charset="0"/>
              </a:rPr>
              <a:t>Transactions List Extension View</a:t>
            </a:r>
          </a:p>
        </p:txBody>
      </p:sp>
      <p:sp>
        <p:nvSpPr>
          <p:cNvPr id="28" name="Rectangle 49"/>
          <p:cNvSpPr/>
          <p:nvPr/>
        </p:nvSpPr>
        <p:spPr bwMode="auto">
          <a:xfrm>
            <a:off x="6981901" y="4702802"/>
            <a:ext cx="1653096" cy="737174"/>
          </a:xfrm>
          <a:custGeom>
            <a:avLst/>
            <a:gdLst>
              <a:gd name="connsiteX0" fmla="*/ 0 w 1233386"/>
              <a:gd name="connsiteY0" fmla="*/ 0 h 828292"/>
              <a:gd name="connsiteX1" fmla="*/ 1233386 w 1233386"/>
              <a:gd name="connsiteY1" fmla="*/ 0 h 828292"/>
              <a:gd name="connsiteX2" fmla="*/ 1233386 w 1233386"/>
              <a:gd name="connsiteY2" fmla="*/ 828292 h 828292"/>
              <a:gd name="connsiteX3" fmla="*/ 0 w 1233386"/>
              <a:gd name="connsiteY3" fmla="*/ 828292 h 828292"/>
              <a:gd name="connsiteX4" fmla="*/ 0 w 1233386"/>
              <a:gd name="connsiteY4" fmla="*/ 0 h 828292"/>
              <a:gd name="connsiteX0" fmla="*/ 0 w 1271486"/>
              <a:gd name="connsiteY0" fmla="*/ 0 h 919732"/>
              <a:gd name="connsiteX1" fmla="*/ 1271486 w 1271486"/>
              <a:gd name="connsiteY1" fmla="*/ 91440 h 919732"/>
              <a:gd name="connsiteX2" fmla="*/ 1271486 w 1271486"/>
              <a:gd name="connsiteY2" fmla="*/ 919732 h 919732"/>
              <a:gd name="connsiteX3" fmla="*/ 38100 w 1271486"/>
              <a:gd name="connsiteY3" fmla="*/ 919732 h 919732"/>
              <a:gd name="connsiteX4" fmla="*/ 0 w 1271486"/>
              <a:gd name="connsiteY4" fmla="*/ 0 h 91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86" h="919732">
                <a:moveTo>
                  <a:pt x="0" y="0"/>
                </a:moveTo>
                <a:lnTo>
                  <a:pt x="1271486" y="91440"/>
                </a:lnTo>
                <a:lnTo>
                  <a:pt x="1271486" y="919732"/>
                </a:lnTo>
                <a:lnTo>
                  <a:pt x="38100" y="919732"/>
                </a:lnTo>
                <a:lnTo>
                  <a:pt x="0" y="0"/>
                </a:lnTo>
                <a:close/>
              </a:path>
            </a:pathLst>
          </a:cu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449155" fontAlgn="base">
              <a:spcBef>
                <a:spcPct val="0"/>
              </a:spcBef>
              <a:spcAft>
                <a:spcPct val="0"/>
              </a:spcAft>
              <a:buClr>
                <a:srgbClr val="000000"/>
              </a:buClr>
              <a:buSzPct val="100000"/>
            </a:pPr>
            <a:r>
              <a:rPr lang="en-US" sz="1200" dirty="0">
                <a:solidFill>
                  <a:schemeClr val="bg1"/>
                </a:solidFill>
                <a:latin typeface="Roboto Light" pitchFamily="2" charset="0"/>
                <a:ea typeface="Roboto Light" pitchFamily="2" charset="0"/>
              </a:rPr>
              <a:t>Transactions Chart Extension View</a:t>
            </a:r>
          </a:p>
        </p:txBody>
      </p:sp>
      <p:sp>
        <p:nvSpPr>
          <p:cNvPr id="30" name="Freeform 20"/>
          <p:cNvSpPr>
            <a:spLocks/>
          </p:cNvSpPr>
          <p:nvPr/>
        </p:nvSpPr>
        <p:spPr bwMode="auto">
          <a:xfrm rot="20598936">
            <a:off x="6189839" y="4631306"/>
            <a:ext cx="793666" cy="597334"/>
          </a:xfrm>
          <a:custGeom>
            <a:avLst/>
            <a:gdLst/>
            <a:ahLst/>
            <a:cxnLst>
              <a:cxn ang="0">
                <a:pos x="0" y="0"/>
              </a:cxn>
              <a:cxn ang="0">
                <a:pos x="21600" y="15461"/>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triangle" w="med" len="med"/>
            <a:tailEnd type="triangle" w="med" len="med"/>
          </a:ln>
        </p:spPr>
        <p:txBody>
          <a:bodyPr lIns="0" tIns="0" rIns="0" bIns="0"/>
          <a:lstStyle/>
          <a:p>
            <a:endParaRPr lang="en-US" dirty="0">
              <a:solidFill>
                <a:srgbClr val="FFFFFF"/>
              </a:solidFill>
              <a:latin typeface="Roboto Light" pitchFamily="2" charset="0"/>
              <a:ea typeface="Roboto Light" pitchFamily="2" charset="0"/>
            </a:endParaRPr>
          </a:p>
        </p:txBody>
      </p:sp>
    </p:spTree>
    <p:custDataLst>
      <p:tags r:id="rId1"/>
    </p:custDataLst>
    <p:extLst>
      <p:ext uri="{BB962C8B-B14F-4D97-AF65-F5344CB8AC3E}">
        <p14:creationId xmlns:p14="http://schemas.microsoft.com/office/powerpoint/2010/main" val="30168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P spid="35" grpId="1" animBg="1"/>
      <p:bldP spid="27" grpId="0" animBg="1"/>
      <p:bldP spid="28"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BB-CLI</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Widget Development</a:t>
            </a:r>
          </a:p>
        </p:txBody>
      </p:sp>
    </p:spTree>
    <p:custDataLst>
      <p:tags r:id="rId1"/>
    </p:custDataLst>
    <p:extLst>
      <p:ext uri="{BB962C8B-B14F-4D97-AF65-F5344CB8AC3E}">
        <p14:creationId xmlns:p14="http://schemas.microsoft.com/office/powerpoint/2010/main" val="40776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98831" y="2204864"/>
            <a:ext cx="7128792" cy="1224136"/>
          </a:xfrm>
          <a:prstGeom prst="roundRect">
            <a:avLst/>
          </a:prstGeom>
          <a:solidFill>
            <a:srgbClr val="322D27"/>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r>
              <a:rPr lang="en-US" dirty="0"/>
              <a:t>BB-CLI</a:t>
            </a:r>
          </a:p>
          <a:p>
            <a:r>
              <a:rPr lang="en-US" dirty="0"/>
              <a:t/>
            </a:r>
            <a:br>
              <a:rPr lang="en-US" dirty="0"/>
            </a:br>
            <a:endParaRPr lang="en-US" altLang="en-US" dirty="0">
              <a:latin typeface="Roboto Light" charset="0"/>
              <a:ea typeface="ＭＳ Ｐゴシック" charset="-128"/>
            </a:endParaRPr>
          </a:p>
        </p:txBody>
      </p:sp>
      <p:sp>
        <p:nvSpPr>
          <p:cNvPr id="3" name="TextBox 2"/>
          <p:cNvSpPr txBox="1"/>
          <p:nvPr/>
        </p:nvSpPr>
        <p:spPr>
          <a:xfrm>
            <a:off x="267640" y="1268760"/>
            <a:ext cx="2685351" cy="523220"/>
          </a:xfrm>
          <a:prstGeom prst="rect">
            <a:avLst/>
          </a:prstGeom>
          <a:noFill/>
        </p:spPr>
        <p:txBody>
          <a:bodyPr wrap="none" rtlCol="0">
            <a:spAutoFit/>
          </a:bodyPr>
          <a:lstStyle/>
          <a:p>
            <a:r>
              <a:rPr lang="en-US" sz="2800" dirty="0">
                <a:latin typeface="Roboto Light"/>
                <a:cs typeface="Roboto Light"/>
              </a:rPr>
              <a:t>What is BB-CLI?</a:t>
            </a:r>
          </a:p>
        </p:txBody>
      </p:sp>
      <p:sp>
        <p:nvSpPr>
          <p:cNvPr id="4" name="TextBox 3"/>
          <p:cNvSpPr txBox="1"/>
          <p:nvPr/>
        </p:nvSpPr>
        <p:spPr>
          <a:xfrm>
            <a:off x="956071" y="2367171"/>
            <a:ext cx="6484467" cy="2354491"/>
          </a:xfrm>
          <a:prstGeom prst="rect">
            <a:avLst/>
          </a:prstGeom>
          <a:noFill/>
        </p:spPr>
        <p:txBody>
          <a:bodyPr wrap="none" rtlCol="0">
            <a:spAutoFit/>
          </a:bodyPr>
          <a:lstStyle/>
          <a:p>
            <a:pPr>
              <a:lnSpc>
                <a:spcPct val="150000"/>
              </a:lnSpc>
            </a:pPr>
            <a:r>
              <a:rPr lang="en-US" sz="1600" dirty="0">
                <a:solidFill>
                  <a:schemeClr val="bg2">
                    <a:lumMod val="75000"/>
                  </a:schemeClr>
                </a:solidFill>
                <a:latin typeface="Roboto Light"/>
                <a:cs typeface="Roboto Light"/>
              </a:rPr>
              <a:t>bb-cli is a command line tool provided and supported by</a:t>
            </a:r>
          </a:p>
          <a:p>
            <a:pPr>
              <a:lnSpc>
                <a:spcPct val="150000"/>
              </a:lnSpc>
            </a:pPr>
            <a:r>
              <a:rPr lang="en-US" sz="1600" dirty="0">
                <a:solidFill>
                  <a:schemeClr val="bg2">
                    <a:lumMod val="75000"/>
                  </a:schemeClr>
                </a:solidFill>
                <a:latin typeface="Roboto Light"/>
                <a:cs typeface="Roboto Light"/>
              </a:rPr>
              <a:t>To ease front-end development for Backbase Platform.                            </a:t>
            </a:r>
          </a:p>
          <a:p>
            <a:pPr marL="342900" indent="-342900">
              <a:lnSpc>
                <a:spcPct val="150000"/>
              </a:lnSpc>
              <a:buFont typeface="Arial" charset="0"/>
              <a:buChar char="•"/>
            </a:pPr>
            <a:endParaRPr lang="en-US" dirty="0">
              <a:latin typeface="Roboto Light"/>
              <a:cs typeface="Roboto Light"/>
            </a:endParaRPr>
          </a:p>
          <a:p>
            <a:pPr marL="342900" indent="-342900">
              <a:lnSpc>
                <a:spcPct val="200000"/>
              </a:lnSpc>
              <a:buFont typeface="Arial" charset="0"/>
              <a:buChar char="•"/>
            </a:pPr>
            <a:r>
              <a:rPr lang="en-US" dirty="0">
                <a:latin typeface="Roboto Light"/>
                <a:cs typeface="Roboto Light"/>
              </a:rPr>
              <a:t>BB-CLI commands</a:t>
            </a:r>
          </a:p>
          <a:p>
            <a:pPr>
              <a:lnSpc>
                <a:spcPct val="200000"/>
              </a:lnSpc>
            </a:pPr>
            <a:endParaRPr lang="en-US" dirty="0">
              <a:latin typeface="Roboto Light"/>
              <a:cs typeface="Roboto Light"/>
            </a:endParaRPr>
          </a:p>
        </p:txBody>
      </p:sp>
      <p:sp>
        <p:nvSpPr>
          <p:cNvPr id="6" name="TextBox 5"/>
          <p:cNvSpPr txBox="1"/>
          <p:nvPr/>
        </p:nvSpPr>
        <p:spPr>
          <a:xfrm>
            <a:off x="1272723" y="4085639"/>
            <a:ext cx="1680268" cy="2169825"/>
          </a:xfrm>
          <a:prstGeom prst="rect">
            <a:avLst/>
          </a:prstGeom>
          <a:noFill/>
        </p:spPr>
        <p:txBody>
          <a:bodyPr wrap="none" rtlCol="0">
            <a:spAutoFit/>
          </a:bodyPr>
          <a:lstStyle/>
          <a:p>
            <a:pPr marL="285750" indent="-285750">
              <a:lnSpc>
                <a:spcPct val="150000"/>
              </a:lnSpc>
              <a:buFont typeface="Courier New" charset="0"/>
              <a:buChar char="o"/>
            </a:pPr>
            <a:r>
              <a:rPr lang="en-US" dirty="0">
                <a:latin typeface="Roboto Light"/>
                <a:cs typeface="Roboto Light"/>
              </a:rPr>
              <a:t>bb-generate</a:t>
            </a:r>
          </a:p>
          <a:p>
            <a:pPr marL="285750" indent="-285750">
              <a:lnSpc>
                <a:spcPct val="150000"/>
              </a:lnSpc>
              <a:buFont typeface="Courier New" charset="0"/>
              <a:buChar char="o"/>
            </a:pPr>
            <a:r>
              <a:rPr lang="en-US" dirty="0">
                <a:latin typeface="Roboto Light"/>
                <a:cs typeface="Roboto Light"/>
              </a:rPr>
              <a:t>bb-package</a:t>
            </a:r>
          </a:p>
          <a:p>
            <a:pPr marL="285750" indent="-285750">
              <a:lnSpc>
                <a:spcPct val="150000"/>
              </a:lnSpc>
              <a:buFont typeface="Courier New" charset="0"/>
              <a:buChar char="o"/>
            </a:pPr>
            <a:r>
              <a:rPr lang="en-US" dirty="0">
                <a:latin typeface="Roboto Light"/>
                <a:cs typeface="Roboto Light"/>
              </a:rPr>
              <a:t>bb-import</a:t>
            </a:r>
          </a:p>
          <a:p>
            <a:pPr marL="285750" indent="-285750">
              <a:lnSpc>
                <a:spcPct val="150000"/>
              </a:lnSpc>
              <a:buFont typeface="Courier New" charset="0"/>
              <a:buChar char="o"/>
            </a:pPr>
            <a:r>
              <a:rPr lang="en-US" dirty="0">
                <a:latin typeface="Roboto Light"/>
                <a:cs typeface="Roboto Light"/>
              </a:rPr>
              <a:t>bb-config</a:t>
            </a:r>
          </a:p>
          <a:p>
            <a:pPr marL="285750" indent="-285750">
              <a:lnSpc>
                <a:spcPct val="150000"/>
              </a:lnSpc>
              <a:buFont typeface="Courier New" charset="0"/>
              <a:buChar char="o"/>
            </a:pPr>
            <a:r>
              <a:rPr lang="en-US" dirty="0">
                <a:latin typeface="Roboto Light"/>
                <a:cs typeface="Roboto Light"/>
              </a:rPr>
              <a:t>bb-test</a:t>
            </a:r>
          </a:p>
        </p:txBody>
      </p:sp>
      <p:sp>
        <p:nvSpPr>
          <p:cNvPr id="23" name="TextBox 22"/>
          <p:cNvSpPr txBox="1"/>
          <p:nvPr/>
        </p:nvSpPr>
        <p:spPr>
          <a:xfrm>
            <a:off x="4105066" y="4085639"/>
            <a:ext cx="1933543" cy="2169825"/>
          </a:xfrm>
          <a:prstGeom prst="rect">
            <a:avLst/>
          </a:prstGeom>
          <a:noFill/>
        </p:spPr>
        <p:txBody>
          <a:bodyPr wrap="none" rtlCol="0">
            <a:spAutoFit/>
          </a:bodyPr>
          <a:lstStyle/>
          <a:p>
            <a:pPr marL="285750" indent="-285750">
              <a:lnSpc>
                <a:spcPct val="150000"/>
              </a:lnSpc>
              <a:buFont typeface="Courier New" charset="0"/>
              <a:buChar char="o"/>
            </a:pPr>
            <a:r>
              <a:rPr lang="en-US" dirty="0">
                <a:latin typeface="Roboto Light"/>
                <a:cs typeface="Roboto Light"/>
              </a:rPr>
              <a:t>bb-serve</a:t>
            </a:r>
          </a:p>
          <a:p>
            <a:pPr marL="285750" indent="-285750">
              <a:lnSpc>
                <a:spcPct val="150000"/>
              </a:lnSpc>
              <a:buFont typeface="Courier New" charset="0"/>
              <a:buChar char="o"/>
            </a:pPr>
            <a:r>
              <a:rPr lang="en-US" dirty="0">
                <a:latin typeface="Roboto Light"/>
                <a:cs typeface="Roboto Light"/>
              </a:rPr>
              <a:t>bb-customize</a:t>
            </a:r>
          </a:p>
          <a:p>
            <a:pPr marL="285750" indent="-285750">
              <a:lnSpc>
                <a:spcPct val="150000"/>
              </a:lnSpc>
              <a:buFont typeface="Courier New" charset="0"/>
              <a:buChar char="o"/>
            </a:pPr>
            <a:r>
              <a:rPr lang="en-US" dirty="0">
                <a:latin typeface="Roboto Light"/>
                <a:cs typeface="Roboto Light"/>
              </a:rPr>
              <a:t>bb-convert</a:t>
            </a:r>
          </a:p>
          <a:p>
            <a:pPr marL="285750" indent="-285750">
              <a:lnSpc>
                <a:spcPct val="150000"/>
              </a:lnSpc>
              <a:buFont typeface="Courier New" charset="0"/>
              <a:buChar char="o"/>
            </a:pPr>
            <a:r>
              <a:rPr lang="en-US" dirty="0">
                <a:latin typeface="Roboto Light"/>
                <a:cs typeface="Roboto Light"/>
              </a:rPr>
              <a:t>bb-bundle</a:t>
            </a:r>
          </a:p>
          <a:p>
            <a:pPr>
              <a:lnSpc>
                <a:spcPct val="150000"/>
              </a:lnSpc>
            </a:pPr>
            <a:r>
              <a:rPr lang="en-US" dirty="0">
                <a:latin typeface="Roboto Light"/>
                <a:cs typeface="Roboto Light"/>
              </a:rPr>
              <a:t>and many more…</a:t>
            </a:r>
          </a:p>
        </p:txBody>
      </p:sp>
      <p:pic>
        <p:nvPicPr>
          <p:cNvPr id="5" name="Picture 4"/>
          <p:cNvPicPr>
            <a:picLocks noChangeAspect="1"/>
          </p:cNvPicPr>
          <p:nvPr/>
        </p:nvPicPr>
        <p:blipFill>
          <a:blip r:embed="rId4"/>
          <a:stretch>
            <a:fillRect/>
          </a:stretch>
        </p:blipFill>
        <p:spPr>
          <a:xfrm>
            <a:off x="6079157" y="2491147"/>
            <a:ext cx="1619846" cy="232383"/>
          </a:xfrm>
          <a:prstGeom prst="rect">
            <a:avLst/>
          </a:prstGeom>
        </p:spPr>
      </p:pic>
    </p:spTree>
    <p:custDataLst>
      <p:tags r:id="rId1"/>
    </p:custDataLst>
    <p:extLst>
      <p:ext uri="{BB962C8B-B14F-4D97-AF65-F5344CB8AC3E}">
        <p14:creationId xmlns:p14="http://schemas.microsoft.com/office/powerpoint/2010/main" val="3881462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Naming Convention</a:t>
            </a:r>
          </a:p>
        </p:txBody>
      </p:sp>
      <p:sp>
        <p:nvSpPr>
          <p:cNvPr id="5" name="TextBox 4"/>
          <p:cNvSpPr txBox="1"/>
          <p:nvPr/>
        </p:nvSpPr>
        <p:spPr>
          <a:xfrm>
            <a:off x="2001917" y="1388573"/>
            <a:ext cx="5197257" cy="523220"/>
          </a:xfrm>
          <a:prstGeom prst="rect">
            <a:avLst/>
          </a:prstGeom>
          <a:noFill/>
        </p:spPr>
        <p:txBody>
          <a:bodyPr wrap="none" rtlCol="0">
            <a:spAutoFit/>
          </a:bodyPr>
          <a:lstStyle/>
          <a:p>
            <a:r>
              <a:rPr lang="en-US" sz="2800" dirty="0">
                <a:latin typeface="Roboto Light"/>
                <a:cs typeface="Roboto Light"/>
              </a:rPr>
              <a:t>What is the naming convention?</a:t>
            </a:r>
          </a:p>
        </p:txBody>
      </p:sp>
      <p:sp>
        <p:nvSpPr>
          <p:cNvPr id="11" name="TextBox 10"/>
          <p:cNvSpPr txBox="1"/>
          <p:nvPr/>
        </p:nvSpPr>
        <p:spPr>
          <a:xfrm>
            <a:off x="1331640" y="2537901"/>
            <a:ext cx="6747360" cy="954107"/>
          </a:xfrm>
          <a:prstGeom prst="rect">
            <a:avLst/>
          </a:prstGeom>
          <a:noFill/>
        </p:spPr>
        <p:txBody>
          <a:bodyPr wrap="square" rtlCol="0">
            <a:spAutoFit/>
          </a:bodyPr>
          <a:lstStyle/>
          <a:p>
            <a:r>
              <a:rPr lang="en-US" sz="2800" b="1" dirty="0">
                <a:latin typeface="Roboto Light"/>
                <a:cs typeface="Roboto Light"/>
              </a:rPr>
              <a:t>{type}</a:t>
            </a:r>
            <a:r>
              <a:rPr lang="en-US" sz="2800" dirty="0">
                <a:latin typeface="Roboto Light"/>
                <a:cs typeface="Roboto Light"/>
              </a:rPr>
              <a:t>-</a:t>
            </a:r>
            <a:r>
              <a:rPr lang="en-US" sz="2800" b="1" dirty="0">
                <a:latin typeface="Roboto Light"/>
                <a:cs typeface="Roboto Light"/>
              </a:rPr>
              <a:t>{project}</a:t>
            </a:r>
            <a:r>
              <a:rPr lang="en-US" sz="2800" dirty="0">
                <a:latin typeface="Roboto Light"/>
                <a:cs typeface="Roboto Light"/>
              </a:rPr>
              <a:t>-</a:t>
            </a:r>
            <a:r>
              <a:rPr lang="en-US" sz="2800" b="1" dirty="0">
                <a:latin typeface="Roboto Light"/>
                <a:cs typeface="Roboto Light"/>
              </a:rPr>
              <a:t>{name}</a:t>
            </a:r>
            <a:r>
              <a:rPr lang="en-US" sz="2800" dirty="0">
                <a:solidFill>
                  <a:schemeClr val="bg2">
                    <a:lumMod val="50000"/>
                  </a:schemeClr>
                </a:solidFill>
                <a:latin typeface="Roboto Light"/>
                <a:cs typeface="Roboto Light"/>
              </a:rPr>
              <a:t>-</a:t>
            </a:r>
            <a:r>
              <a:rPr lang="en-US" sz="2800" b="1" dirty="0">
                <a:solidFill>
                  <a:schemeClr val="bg2">
                    <a:lumMod val="50000"/>
                  </a:schemeClr>
                </a:solidFill>
                <a:latin typeface="Roboto Light"/>
                <a:cs typeface="Roboto Light"/>
              </a:rPr>
              <a:t>{</a:t>
            </a:r>
            <a:r>
              <a:rPr lang="en-US" sz="2800" b="1" dirty="0" err="1">
                <a:solidFill>
                  <a:schemeClr val="bg2">
                    <a:lumMod val="50000"/>
                  </a:schemeClr>
                </a:solidFill>
                <a:latin typeface="Roboto Light"/>
                <a:cs typeface="Roboto Light"/>
              </a:rPr>
              <a:t>subname</a:t>
            </a:r>
            <a:r>
              <a:rPr lang="en-US" sz="2800" b="1" dirty="0">
                <a:solidFill>
                  <a:schemeClr val="bg2">
                    <a:lumMod val="50000"/>
                  </a:schemeClr>
                </a:solidFill>
                <a:latin typeface="Roboto Light"/>
                <a:cs typeface="Roboto Light"/>
              </a:rPr>
              <a:t>}</a:t>
            </a:r>
            <a:r>
              <a:rPr lang="en-US" sz="2800" dirty="0">
                <a:solidFill>
                  <a:schemeClr val="bg2">
                    <a:lumMod val="50000"/>
                  </a:schemeClr>
                </a:solidFill>
                <a:latin typeface="Roboto Light"/>
                <a:cs typeface="Roboto Light"/>
              </a:rPr>
              <a:t>-</a:t>
            </a:r>
            <a:r>
              <a:rPr lang="en-US" sz="2800" b="1" dirty="0">
                <a:solidFill>
                  <a:schemeClr val="bg2">
                    <a:lumMod val="50000"/>
                  </a:schemeClr>
                </a:solidFill>
                <a:latin typeface="Roboto Light"/>
                <a:cs typeface="Roboto Light"/>
              </a:rPr>
              <a:t>{meta}</a:t>
            </a:r>
          </a:p>
        </p:txBody>
      </p:sp>
      <p:sp>
        <p:nvSpPr>
          <p:cNvPr id="2" name="TextBox 1"/>
          <p:cNvSpPr txBox="1"/>
          <p:nvPr/>
        </p:nvSpPr>
        <p:spPr>
          <a:xfrm>
            <a:off x="899592" y="3789040"/>
            <a:ext cx="1032655" cy="1815882"/>
          </a:xfrm>
          <a:prstGeom prst="rect">
            <a:avLst/>
          </a:prstGeom>
          <a:noFill/>
        </p:spPr>
        <p:txBody>
          <a:bodyPr wrap="none" rtlCol="0">
            <a:spAutoFit/>
          </a:bodyPr>
          <a:lstStyle/>
          <a:p>
            <a:r>
              <a:rPr lang="en-US" sz="1400" b="1" dirty="0">
                <a:latin typeface="Roboto Light"/>
                <a:cs typeface="Roboto Light"/>
              </a:rPr>
              <a:t>type</a:t>
            </a:r>
            <a:r>
              <a:rPr lang="en-US" sz="1400" dirty="0">
                <a:latin typeface="Roboto Light"/>
                <a:cs typeface="Roboto Light"/>
              </a:rPr>
              <a:t>            </a:t>
            </a:r>
          </a:p>
          <a:p>
            <a:r>
              <a:rPr lang="en-US" sz="1400" b="1" dirty="0">
                <a:latin typeface="Roboto Light"/>
                <a:cs typeface="Roboto Light"/>
              </a:rPr>
              <a:t>project</a:t>
            </a:r>
          </a:p>
          <a:p>
            <a:r>
              <a:rPr lang="en-US" sz="1400" b="1" dirty="0">
                <a:latin typeface="Roboto Light"/>
                <a:cs typeface="Roboto Light"/>
              </a:rPr>
              <a:t>name</a:t>
            </a:r>
          </a:p>
          <a:p>
            <a:endParaRPr lang="en-US" sz="1400" b="1" dirty="0">
              <a:latin typeface="Roboto Light"/>
              <a:cs typeface="Roboto Light"/>
            </a:endParaRPr>
          </a:p>
          <a:p>
            <a:endParaRPr lang="en-US" sz="1400" b="1" dirty="0">
              <a:latin typeface="Roboto Light"/>
              <a:cs typeface="Roboto Light"/>
            </a:endParaRPr>
          </a:p>
          <a:p>
            <a:r>
              <a:rPr lang="en-US" sz="1400" b="1" dirty="0" err="1">
                <a:solidFill>
                  <a:schemeClr val="bg2">
                    <a:lumMod val="50000"/>
                  </a:schemeClr>
                </a:solidFill>
                <a:latin typeface="Roboto Light"/>
                <a:cs typeface="Roboto Light"/>
              </a:rPr>
              <a:t>subname</a:t>
            </a:r>
            <a:r>
              <a:rPr lang="en-US" sz="1400" b="1" dirty="0">
                <a:solidFill>
                  <a:schemeClr val="bg2">
                    <a:lumMod val="50000"/>
                  </a:schemeClr>
                </a:solidFill>
                <a:latin typeface="Roboto Light"/>
                <a:cs typeface="Roboto Light"/>
              </a:rPr>
              <a:t> </a:t>
            </a:r>
          </a:p>
          <a:p>
            <a:r>
              <a:rPr lang="en-US" sz="1400" b="1" dirty="0">
                <a:solidFill>
                  <a:schemeClr val="bg2">
                    <a:lumMod val="50000"/>
                  </a:schemeClr>
                </a:solidFill>
                <a:latin typeface="Roboto Light"/>
                <a:cs typeface="Roboto Light"/>
              </a:rPr>
              <a:t>meta</a:t>
            </a:r>
          </a:p>
          <a:p>
            <a:endParaRPr lang="en-US" sz="1400" b="1" dirty="0">
              <a:latin typeface="Roboto Light"/>
              <a:cs typeface="Roboto Light"/>
            </a:endParaRPr>
          </a:p>
        </p:txBody>
      </p:sp>
      <p:sp>
        <p:nvSpPr>
          <p:cNvPr id="3" name="TextBox 2"/>
          <p:cNvSpPr txBox="1"/>
          <p:nvPr/>
        </p:nvSpPr>
        <p:spPr>
          <a:xfrm>
            <a:off x="2001917" y="3794356"/>
            <a:ext cx="6933308" cy="1600438"/>
          </a:xfrm>
          <a:prstGeom prst="rect">
            <a:avLst/>
          </a:prstGeom>
          <a:noFill/>
        </p:spPr>
        <p:txBody>
          <a:bodyPr wrap="none" rtlCol="0">
            <a:spAutoFit/>
          </a:bodyPr>
          <a:lstStyle/>
          <a:p>
            <a:pPr marL="285750" indent="-285750">
              <a:buFontTx/>
              <a:buChar char="-"/>
            </a:pPr>
            <a:r>
              <a:rPr lang="en-US" sz="1400" dirty="0">
                <a:latin typeface="Roboto Light"/>
                <a:cs typeface="Roboto Light"/>
              </a:rPr>
              <a:t>Item type (widget, extension, model, data provider etc.)</a:t>
            </a:r>
          </a:p>
          <a:p>
            <a:pPr marL="285750" indent="-285750">
              <a:buFontTx/>
              <a:buChar char="-"/>
            </a:pPr>
            <a:r>
              <a:rPr lang="en-US" sz="1400" dirty="0">
                <a:latin typeface="Roboto Light"/>
                <a:cs typeface="Roboto Light"/>
              </a:rPr>
              <a:t>Name of the project. For building blocks and released widgets it’s always </a:t>
            </a:r>
            <a:r>
              <a:rPr lang="en-US" sz="1400" b="1" dirty="0">
                <a:latin typeface="Roboto Light"/>
                <a:cs typeface="Roboto Light"/>
              </a:rPr>
              <a:t>bb</a:t>
            </a:r>
          </a:p>
          <a:p>
            <a:pPr marL="285750" indent="-285750">
              <a:buFontTx/>
              <a:buChar char="-"/>
            </a:pPr>
            <a:r>
              <a:rPr lang="en-US" sz="1400" dirty="0">
                <a:latin typeface="Roboto Light"/>
                <a:cs typeface="Roboto Light"/>
              </a:rPr>
              <a:t>Name of the item which also acts as an identifier. Items with the same name</a:t>
            </a:r>
            <a:br>
              <a:rPr lang="en-US" sz="1400" dirty="0">
                <a:latin typeface="Roboto Light"/>
                <a:cs typeface="Roboto Light"/>
              </a:rPr>
            </a:br>
            <a:r>
              <a:rPr lang="en-US" sz="1400" dirty="0">
                <a:latin typeface="Roboto Light"/>
                <a:cs typeface="Roboto Light"/>
              </a:rPr>
              <a:t>will conflict with each other.</a:t>
            </a:r>
          </a:p>
          <a:p>
            <a:pPr marL="285750" indent="-285750">
              <a:buFontTx/>
              <a:buChar char="-"/>
            </a:pPr>
            <a:endParaRPr lang="en-US" sz="1400" dirty="0">
              <a:latin typeface="Roboto Light"/>
              <a:cs typeface="Roboto Light"/>
            </a:endParaRPr>
          </a:p>
          <a:p>
            <a:pPr marL="285750" indent="-285750">
              <a:buFontTx/>
              <a:buChar char="-"/>
            </a:pPr>
            <a:r>
              <a:rPr lang="en-US" sz="1400" dirty="0">
                <a:solidFill>
                  <a:schemeClr val="bg2">
                    <a:lumMod val="50000"/>
                  </a:schemeClr>
                </a:solidFill>
                <a:latin typeface="Roboto Light"/>
                <a:cs typeface="Roboto Light"/>
              </a:rPr>
              <a:t>Additional name to further describe the item. Allows for more additional </a:t>
            </a:r>
            <a:r>
              <a:rPr lang="en-US" sz="1400" dirty="0" err="1">
                <a:solidFill>
                  <a:schemeClr val="bg2">
                    <a:lumMod val="50000"/>
                  </a:schemeClr>
                </a:solidFill>
                <a:latin typeface="Roboto Light"/>
                <a:cs typeface="Roboto Light"/>
              </a:rPr>
              <a:t>subnames</a:t>
            </a:r>
            <a:endParaRPr lang="en-US" sz="1400" dirty="0">
              <a:solidFill>
                <a:schemeClr val="bg2">
                  <a:lumMod val="50000"/>
                </a:schemeClr>
              </a:solidFill>
              <a:latin typeface="Roboto Light"/>
              <a:cs typeface="Roboto Light"/>
            </a:endParaRPr>
          </a:p>
          <a:p>
            <a:pPr marL="285750" indent="-285750">
              <a:buFontTx/>
              <a:buChar char="-"/>
            </a:pPr>
            <a:r>
              <a:rPr lang="en-US" sz="1400" dirty="0">
                <a:solidFill>
                  <a:schemeClr val="bg2">
                    <a:lumMod val="50000"/>
                  </a:schemeClr>
                </a:solidFill>
                <a:latin typeface="Roboto Light"/>
                <a:cs typeface="Roboto Light"/>
              </a:rPr>
              <a:t>Meta information of the package, </a:t>
            </a:r>
            <a:r>
              <a:rPr lang="en-US" sz="1400" dirty="0" err="1">
                <a:solidFill>
                  <a:schemeClr val="bg2">
                    <a:lumMod val="50000"/>
                  </a:schemeClr>
                </a:solidFill>
                <a:latin typeface="Roboto Light"/>
                <a:cs typeface="Roboto Light"/>
              </a:rPr>
              <a:t>eg</a:t>
            </a:r>
            <a:r>
              <a:rPr lang="en-US" sz="1400" dirty="0">
                <a:solidFill>
                  <a:schemeClr val="bg2">
                    <a:lumMod val="50000"/>
                  </a:schemeClr>
                </a:solidFill>
                <a:latin typeface="Roboto Light"/>
                <a:cs typeface="Roboto Light"/>
              </a:rPr>
              <a:t>. </a:t>
            </a:r>
            <a:r>
              <a:rPr lang="en-US" sz="1400" b="1" dirty="0">
                <a:solidFill>
                  <a:schemeClr val="bg2">
                    <a:lumMod val="50000"/>
                  </a:schemeClr>
                </a:solidFill>
                <a:latin typeface="Roboto Light"/>
                <a:cs typeface="Roboto Light"/>
              </a:rPr>
              <a:t>ng</a:t>
            </a:r>
            <a:r>
              <a:rPr lang="en-US" sz="1400" dirty="0">
                <a:solidFill>
                  <a:schemeClr val="bg2">
                    <a:lumMod val="50000"/>
                  </a:schemeClr>
                </a:solidFill>
                <a:latin typeface="Roboto Light"/>
                <a:cs typeface="Roboto Light"/>
              </a:rPr>
              <a:t> for angular related packages</a:t>
            </a:r>
          </a:p>
        </p:txBody>
      </p:sp>
    </p:spTree>
    <p:custDataLst>
      <p:tags r:id="rId1"/>
    </p:custDataLst>
    <p:extLst>
      <p:ext uri="{BB962C8B-B14F-4D97-AF65-F5344CB8AC3E}">
        <p14:creationId xmlns:p14="http://schemas.microsoft.com/office/powerpoint/2010/main" val="26096763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Naming Convention</a:t>
            </a:r>
          </a:p>
        </p:txBody>
      </p:sp>
      <p:sp>
        <p:nvSpPr>
          <p:cNvPr id="7" name="TextBox 6"/>
          <p:cNvSpPr txBox="1"/>
          <p:nvPr/>
        </p:nvSpPr>
        <p:spPr>
          <a:xfrm>
            <a:off x="304944" y="1249596"/>
            <a:ext cx="4915128" cy="523220"/>
          </a:xfrm>
          <a:prstGeom prst="rect">
            <a:avLst/>
          </a:prstGeom>
          <a:noFill/>
        </p:spPr>
        <p:txBody>
          <a:bodyPr wrap="none" rtlCol="0">
            <a:spAutoFit/>
          </a:bodyPr>
          <a:lstStyle/>
          <a:p>
            <a:r>
              <a:rPr lang="en-US" sz="2800" dirty="0">
                <a:latin typeface="Roboto Light"/>
                <a:cs typeface="Roboto Light"/>
              </a:rPr>
              <a:t>Naming Convention Examples</a:t>
            </a:r>
          </a:p>
        </p:txBody>
      </p:sp>
      <p:graphicFrame>
        <p:nvGraphicFramePr>
          <p:cNvPr id="6" name="Table 5"/>
          <p:cNvGraphicFramePr>
            <a:graphicFrameLocks noGrp="1"/>
          </p:cNvGraphicFramePr>
          <p:nvPr>
            <p:extLst>
              <p:ext uri="{D42A27DB-BD31-4B8C-83A1-F6EECF244321}">
                <p14:modId xmlns:p14="http://schemas.microsoft.com/office/powerpoint/2010/main" val="2050345083"/>
              </p:ext>
            </p:extLst>
          </p:nvPr>
        </p:nvGraphicFramePr>
        <p:xfrm>
          <a:off x="357188" y="1988840"/>
          <a:ext cx="8439150" cy="4521498"/>
        </p:xfrm>
        <a:graphic>
          <a:graphicData uri="http://schemas.openxmlformats.org/drawingml/2006/table">
            <a:tbl>
              <a:tblPr firstRow="1" bandRow="1">
                <a:tableStyleId>{6E25E649-3F16-4E02-A733-19D2CDBF48F0}</a:tableStyleId>
              </a:tblPr>
              <a:tblGrid>
                <a:gridCol w="1614446">
                  <a:extLst>
                    <a:ext uri="{9D8B030D-6E8A-4147-A177-3AD203B41FA5}">
                      <a16:colId xmlns:a16="http://schemas.microsoft.com/office/drawing/2014/main" xmlns="" val="20000"/>
                    </a:ext>
                  </a:extLst>
                </a:gridCol>
                <a:gridCol w="4011654">
                  <a:extLst>
                    <a:ext uri="{9D8B030D-6E8A-4147-A177-3AD203B41FA5}">
                      <a16:colId xmlns:a16="http://schemas.microsoft.com/office/drawing/2014/main" xmlns="" val="20001"/>
                    </a:ext>
                  </a:extLst>
                </a:gridCol>
                <a:gridCol w="2813050">
                  <a:extLst>
                    <a:ext uri="{9D8B030D-6E8A-4147-A177-3AD203B41FA5}">
                      <a16:colId xmlns:a16="http://schemas.microsoft.com/office/drawing/2014/main" xmlns="" val="20002"/>
                    </a:ext>
                  </a:extLst>
                </a:gridCol>
              </a:tblGrid>
              <a:tr h="753583">
                <a:tc>
                  <a:txBody>
                    <a:bodyPr/>
                    <a:lstStyle/>
                    <a:p>
                      <a:pPr algn="ctr"/>
                      <a:r>
                        <a:rPr lang="en-US" sz="1600" b="0" dirty="0">
                          <a:latin typeface="Roboto Light" panose="02000000000000000000" pitchFamily="2" charset="0"/>
                          <a:ea typeface="Roboto Light" panose="02000000000000000000" pitchFamily="2" charset="0"/>
                          <a:cs typeface="Roboto Light" panose="02000000000000000000" pitchFamily="2" charset="0"/>
                        </a:rPr>
                        <a:t>Item</a:t>
                      </a:r>
                    </a:p>
                  </a:txBody>
                  <a:tcPr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a:r>
                        <a:rPr lang="en-US" sz="1600" b="0" dirty="0">
                          <a:latin typeface="Roboto Light" panose="02000000000000000000" pitchFamily="2" charset="0"/>
                          <a:ea typeface="Roboto Light" panose="02000000000000000000" pitchFamily="2" charset="0"/>
                          <a:cs typeface="Roboto Light" panose="02000000000000000000" pitchFamily="2" charset="0"/>
                        </a:rPr>
                        <a:t>Naming</a:t>
                      </a:r>
                      <a:r>
                        <a:rPr lang="en-US" sz="1600" b="0" baseline="0" dirty="0">
                          <a:latin typeface="Roboto Light" panose="02000000000000000000" pitchFamily="2" charset="0"/>
                          <a:ea typeface="Roboto Light" panose="02000000000000000000" pitchFamily="2" charset="0"/>
                          <a:cs typeface="Roboto Light" panose="02000000000000000000" pitchFamily="2" charset="0"/>
                        </a:rPr>
                        <a:t> Convention</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a:r>
                        <a:rPr lang="en-US" sz="1600" b="0" dirty="0">
                          <a:latin typeface="Roboto Light" panose="02000000000000000000" pitchFamily="2" charset="0"/>
                          <a:ea typeface="Roboto Light" panose="02000000000000000000" pitchFamily="2" charset="0"/>
                          <a:cs typeface="Roboto Light" panose="02000000000000000000" pitchFamily="2" charset="0"/>
                        </a:rPr>
                        <a:t>Example</a:t>
                      </a:r>
                    </a:p>
                  </a:txBody>
                  <a:tcPr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753583">
                <a:tc>
                  <a:txBody>
                    <a:bodyPr/>
                    <a:lstStyle/>
                    <a:p>
                      <a:pPr algn="l"/>
                      <a:r>
                        <a:rPr lang="en-US" sz="1600" dirty="0">
                          <a:latin typeface="Roboto Light" panose="02000000000000000000" pitchFamily="2" charset="0"/>
                          <a:ea typeface="Roboto Light" panose="02000000000000000000" pitchFamily="2" charset="0"/>
                          <a:cs typeface="Roboto Light" panose="02000000000000000000" pitchFamily="2" charset="0"/>
                        </a:rPr>
                        <a:t>Widget</a:t>
                      </a:r>
                    </a:p>
                  </a:txBody>
                  <a:tcPr anchor="ctr">
                    <a:lnT w="25400" cmpd="sng">
                      <a:noFill/>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widget-{project}-{name}-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err="1">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subname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-ng</a:t>
                      </a:r>
                    </a:p>
                  </a:txBody>
                  <a:tcPr anchor="ctr">
                    <a:lnT w="25400" cmpd="sng">
                      <a:noFill/>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latin typeface="Roboto Light" panose="02000000000000000000" pitchFamily="2" charset="0"/>
                          <a:ea typeface="Roboto Light" panose="02000000000000000000" pitchFamily="2" charset="0"/>
                          <a:cs typeface="Roboto Light" panose="02000000000000000000" pitchFamily="2" charset="0"/>
                        </a:rPr>
                        <a:t>widget-bb-contact-ng</a:t>
                      </a:r>
                      <a:endParaRPr lang="en-US" sz="1600" b="1" dirty="0">
                        <a:solidFill>
                          <a:schemeClr val="bg2">
                            <a:lumMod val="50000"/>
                          </a:schemeClr>
                        </a:solidFill>
                        <a:latin typeface="Roboto Light" panose="02000000000000000000" pitchFamily="2" charset="0"/>
                        <a:ea typeface="Roboto Light" panose="02000000000000000000" pitchFamily="2" charset="0"/>
                        <a:cs typeface="Roboto Light" panose="02000000000000000000" pitchFamily="2" charset="0"/>
                      </a:endParaRPr>
                    </a:p>
                  </a:txBody>
                  <a:tcPr anchor="ctr">
                    <a:lnT w="25400" cmpd="sng">
                      <a:noFill/>
                    </a:lnT>
                  </a:tcPr>
                </a:tc>
                <a:extLst>
                  <a:ext uri="{0D108BD9-81ED-4DB2-BD59-A6C34878D82A}">
                    <a16:rowId xmlns:a16="http://schemas.microsoft.com/office/drawing/2014/main" xmlns="" val="10001"/>
                  </a:ext>
                </a:extLst>
              </a:tr>
              <a:tr h="753583">
                <a:tc>
                  <a:txBody>
                    <a:bodyPr/>
                    <a:lstStyle/>
                    <a:p>
                      <a:pPr algn="l"/>
                      <a:r>
                        <a:rPr lang="en-US" sz="1600" dirty="0">
                          <a:latin typeface="Roboto Light" panose="02000000000000000000" pitchFamily="2" charset="0"/>
                          <a:ea typeface="Roboto Light" panose="02000000000000000000" pitchFamily="2" charset="0"/>
                          <a:cs typeface="Roboto Light" panose="02000000000000000000" pitchFamily="2" charset="0"/>
                        </a:rPr>
                        <a:t>Extension</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ext</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-{project}-{name}-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err="1">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subname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-ng</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err="1">
                          <a:latin typeface="Roboto Light" panose="02000000000000000000" pitchFamily="2" charset="0"/>
                          <a:ea typeface="Roboto Light" panose="02000000000000000000" pitchFamily="2" charset="0"/>
                          <a:cs typeface="Roboto Light" panose="02000000000000000000" pitchFamily="2" charset="0"/>
                        </a:rPr>
                        <a:t>ext</a:t>
                      </a:r>
                      <a:r>
                        <a:rPr lang="en-US" sz="1600" b="1" dirty="0">
                          <a:latin typeface="Roboto Light" panose="02000000000000000000" pitchFamily="2" charset="0"/>
                          <a:ea typeface="Roboto Light" panose="02000000000000000000" pitchFamily="2" charset="0"/>
                          <a:cs typeface="Roboto Light" panose="02000000000000000000" pitchFamily="2" charset="0"/>
                        </a:rPr>
                        <a:t>-bb-contact-list-ng</a:t>
                      </a:r>
                      <a:endParaRPr lang="en-US" sz="1600" b="1" dirty="0">
                        <a:solidFill>
                          <a:schemeClr val="bg2">
                            <a:lumMod val="50000"/>
                          </a:schemeClr>
                        </a:solidFill>
                        <a:latin typeface="Roboto Light" panose="02000000000000000000" pitchFamily="2" charset="0"/>
                        <a:ea typeface="Roboto Light" panose="02000000000000000000" pitchFamily="2" charset="0"/>
                        <a:cs typeface="Roboto Light" panose="02000000000000000000" pitchFamily="2" charset="0"/>
                      </a:endParaRPr>
                    </a:p>
                  </a:txBody>
                  <a:tcPr anchor="ctr"/>
                </a:tc>
                <a:extLst>
                  <a:ext uri="{0D108BD9-81ED-4DB2-BD59-A6C34878D82A}">
                    <a16:rowId xmlns:a16="http://schemas.microsoft.com/office/drawing/2014/main" xmlns="" val="10002"/>
                  </a:ext>
                </a:extLst>
              </a:tr>
              <a:tr h="753583">
                <a:tc>
                  <a:txBody>
                    <a:bodyPr/>
                    <a:lstStyle/>
                    <a:p>
                      <a:pPr algn="l"/>
                      <a:r>
                        <a:rPr lang="en-US" sz="1600" dirty="0">
                          <a:latin typeface="Roboto Light" panose="02000000000000000000" pitchFamily="2" charset="0"/>
                          <a:ea typeface="Roboto Light" panose="02000000000000000000" pitchFamily="2" charset="0"/>
                          <a:cs typeface="Roboto Light" panose="02000000000000000000" pitchFamily="2" charset="0"/>
                        </a:rPr>
                        <a:t>Model</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model-{project}-{name}-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err="1">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subname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-ng</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latin typeface="Roboto Light" panose="02000000000000000000" pitchFamily="2" charset="0"/>
                          <a:ea typeface="Roboto Light" panose="02000000000000000000" pitchFamily="2" charset="0"/>
                          <a:cs typeface="Roboto Light" panose="02000000000000000000" pitchFamily="2" charset="0"/>
                        </a:rPr>
                        <a:t>model</a:t>
                      </a:r>
                      <a:r>
                        <a:rPr lang="en-US" sz="1600" dirty="0">
                          <a:latin typeface="Roboto Light" panose="02000000000000000000" pitchFamily="2" charset="0"/>
                          <a:ea typeface="Roboto Light" panose="02000000000000000000" pitchFamily="2" charset="0"/>
                          <a:cs typeface="Roboto Light" panose="02000000000000000000" pitchFamily="2" charset="0"/>
                        </a:rPr>
                        <a:t>-</a:t>
                      </a:r>
                      <a:r>
                        <a:rPr lang="en-US" sz="1600" b="1" dirty="0">
                          <a:latin typeface="Roboto Light" panose="02000000000000000000" pitchFamily="2" charset="0"/>
                          <a:ea typeface="Roboto Light" panose="02000000000000000000" pitchFamily="2" charset="0"/>
                          <a:cs typeface="Roboto Light" panose="02000000000000000000" pitchFamily="2" charset="0"/>
                        </a:rPr>
                        <a:t>bb</a:t>
                      </a:r>
                      <a:r>
                        <a:rPr lang="en-US" sz="1600" dirty="0">
                          <a:latin typeface="Roboto Light" panose="02000000000000000000" pitchFamily="2" charset="0"/>
                          <a:ea typeface="Roboto Light" panose="02000000000000000000" pitchFamily="2" charset="0"/>
                          <a:cs typeface="Roboto Light" panose="02000000000000000000" pitchFamily="2" charset="0"/>
                        </a:rPr>
                        <a:t>-</a:t>
                      </a:r>
                      <a:r>
                        <a:rPr lang="en-US" sz="1600" b="1" dirty="0">
                          <a:latin typeface="Roboto Light" panose="02000000000000000000" pitchFamily="2" charset="0"/>
                          <a:ea typeface="Roboto Light" panose="02000000000000000000" pitchFamily="2" charset="0"/>
                          <a:cs typeface="Roboto Light" panose="02000000000000000000" pitchFamily="2" charset="0"/>
                        </a:rPr>
                        <a:t>contact-ng</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tc>
                <a:extLst>
                  <a:ext uri="{0D108BD9-81ED-4DB2-BD59-A6C34878D82A}">
                    <a16:rowId xmlns:a16="http://schemas.microsoft.com/office/drawing/2014/main" xmlns="" val="10003"/>
                  </a:ext>
                </a:extLst>
              </a:tr>
              <a:tr h="753583">
                <a:tc>
                  <a:txBody>
                    <a:bodyPr/>
                    <a:lstStyle/>
                    <a:p>
                      <a:pPr algn="l"/>
                      <a:r>
                        <a:rPr lang="en-US" sz="1600" dirty="0">
                          <a:latin typeface="Roboto Light" panose="02000000000000000000" pitchFamily="2" charset="0"/>
                          <a:ea typeface="Roboto Light" panose="02000000000000000000" pitchFamily="2" charset="0"/>
                          <a:cs typeface="Roboto Light" panose="02000000000000000000" pitchFamily="2" charset="0"/>
                        </a:rPr>
                        <a:t>Data Provider</a:t>
                      </a:r>
                    </a:p>
                  </a:txBody>
                  <a:tcPr anchor="ctr">
                    <a:lnB>
                      <a:noFill/>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data-{project}-{name}-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err="1">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subname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-ng</a:t>
                      </a:r>
                    </a:p>
                  </a:txBody>
                  <a:tcPr anchor="ctr">
                    <a:lnB>
                      <a:noFill/>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latin typeface="Roboto Light" panose="02000000000000000000" pitchFamily="2" charset="0"/>
                          <a:ea typeface="Roboto Light" panose="02000000000000000000" pitchFamily="2" charset="0"/>
                          <a:cs typeface="Roboto Light" panose="02000000000000000000" pitchFamily="2" charset="0"/>
                        </a:rPr>
                        <a:t>data</a:t>
                      </a:r>
                      <a:r>
                        <a:rPr lang="en-US" sz="1600" dirty="0">
                          <a:latin typeface="Roboto Light" panose="02000000000000000000" pitchFamily="2" charset="0"/>
                          <a:ea typeface="Roboto Light" panose="02000000000000000000" pitchFamily="2" charset="0"/>
                          <a:cs typeface="Roboto Light" panose="02000000000000000000" pitchFamily="2" charset="0"/>
                        </a:rPr>
                        <a:t>-</a:t>
                      </a:r>
                      <a:r>
                        <a:rPr lang="en-US" sz="1600" b="1" dirty="0">
                          <a:latin typeface="Roboto Light" panose="02000000000000000000" pitchFamily="2" charset="0"/>
                          <a:ea typeface="Roboto Light" panose="02000000000000000000" pitchFamily="2" charset="0"/>
                          <a:cs typeface="Roboto Light" panose="02000000000000000000" pitchFamily="2" charset="0"/>
                        </a:rPr>
                        <a:t>bb</a:t>
                      </a:r>
                      <a:r>
                        <a:rPr lang="en-US" sz="1600" dirty="0">
                          <a:latin typeface="Roboto Light" panose="02000000000000000000" pitchFamily="2" charset="0"/>
                          <a:ea typeface="Roboto Light" panose="02000000000000000000" pitchFamily="2" charset="0"/>
                          <a:cs typeface="Roboto Light" panose="02000000000000000000" pitchFamily="2" charset="0"/>
                        </a:rPr>
                        <a:t>-</a:t>
                      </a:r>
                      <a:r>
                        <a:rPr lang="en-US" sz="1600" b="1" dirty="0">
                          <a:latin typeface="Roboto Light" panose="02000000000000000000" pitchFamily="2" charset="0"/>
                          <a:ea typeface="Roboto Light" panose="02000000000000000000" pitchFamily="2" charset="0"/>
                          <a:cs typeface="Roboto Light" panose="02000000000000000000" pitchFamily="2" charset="0"/>
                        </a:rPr>
                        <a:t>contact-http-ng</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lnB>
                      <a:noFill/>
                    </a:lnB>
                  </a:tcPr>
                </a:tc>
                <a:extLst>
                  <a:ext uri="{0D108BD9-81ED-4DB2-BD59-A6C34878D82A}">
                    <a16:rowId xmlns:a16="http://schemas.microsoft.com/office/drawing/2014/main" xmlns="" val="10004"/>
                  </a:ext>
                </a:extLst>
              </a:tr>
              <a:tr h="753583">
                <a:tc>
                  <a:txBody>
                    <a:bodyPr/>
                    <a:lstStyle/>
                    <a:p>
                      <a:pPr algn="l"/>
                      <a:r>
                        <a:rPr lang="en-US" sz="1600" dirty="0">
                          <a:latin typeface="Roboto Light" panose="02000000000000000000" pitchFamily="2" charset="0"/>
                          <a:ea typeface="Roboto Light" panose="02000000000000000000" pitchFamily="2" charset="0"/>
                          <a:cs typeface="Roboto Light" panose="02000000000000000000" pitchFamily="2" charset="0"/>
                        </a:rPr>
                        <a:t>UI Component</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ui</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-{project}-{name}-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err="1">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subname</a:t>
                      </a:r>
                      <a:r>
                        <a:rPr lang="en-US" sz="1600" b="0" dirty="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rPr>
                        <a:t>}</a:t>
                      </a:r>
                      <a:r>
                        <a:rPr lang="en-US" sz="1600" b="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-ng</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err="1">
                          <a:latin typeface="Roboto Light" panose="02000000000000000000" pitchFamily="2" charset="0"/>
                          <a:ea typeface="Roboto Light" panose="02000000000000000000" pitchFamily="2" charset="0"/>
                          <a:cs typeface="Roboto Light" panose="02000000000000000000" pitchFamily="2" charset="0"/>
                        </a:rPr>
                        <a:t>ui</a:t>
                      </a:r>
                      <a:r>
                        <a:rPr lang="en-US" sz="1600" b="1" dirty="0">
                          <a:latin typeface="Roboto Light" panose="02000000000000000000" pitchFamily="2" charset="0"/>
                          <a:ea typeface="Roboto Light" panose="02000000000000000000" pitchFamily="2" charset="0"/>
                          <a:cs typeface="Roboto Light" panose="02000000000000000000" pitchFamily="2" charset="0"/>
                        </a:rPr>
                        <a:t>-bb-avatar-ng</a:t>
                      </a:r>
                      <a:endParaRPr lang="en-US" sz="1600" b="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Tree>
    <p:custDataLst>
      <p:tags r:id="rId1"/>
    </p:custDataLst>
    <p:extLst>
      <p:ext uri="{BB962C8B-B14F-4D97-AF65-F5344CB8AC3E}">
        <p14:creationId xmlns:p14="http://schemas.microsoft.com/office/powerpoint/2010/main" val="677213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Naming Convention</a:t>
            </a:r>
          </a:p>
        </p:txBody>
      </p:sp>
      <p:sp>
        <p:nvSpPr>
          <p:cNvPr id="5" name="TextBox 4"/>
          <p:cNvSpPr txBox="1"/>
          <p:nvPr/>
        </p:nvSpPr>
        <p:spPr>
          <a:xfrm>
            <a:off x="1847702" y="2137211"/>
            <a:ext cx="5567550" cy="584775"/>
          </a:xfrm>
          <a:prstGeom prst="rect">
            <a:avLst/>
          </a:prstGeom>
          <a:noFill/>
        </p:spPr>
        <p:txBody>
          <a:bodyPr wrap="none" rtlCol="0">
            <a:spAutoFit/>
          </a:bodyPr>
          <a:lstStyle/>
          <a:p>
            <a:r>
              <a:rPr lang="en-US" sz="3200" dirty="0">
                <a:latin typeface="Roboto Light"/>
                <a:cs typeface="Roboto Light"/>
              </a:rPr>
              <a:t>Follow the naming convention</a:t>
            </a:r>
          </a:p>
        </p:txBody>
      </p:sp>
      <p:sp>
        <p:nvSpPr>
          <p:cNvPr id="6" name="TextBox 5"/>
          <p:cNvSpPr txBox="1"/>
          <p:nvPr/>
        </p:nvSpPr>
        <p:spPr>
          <a:xfrm>
            <a:off x="756510" y="3068960"/>
            <a:ext cx="7632848" cy="1477328"/>
          </a:xfrm>
          <a:prstGeom prst="rect">
            <a:avLst/>
          </a:prstGeom>
          <a:noFill/>
        </p:spPr>
        <p:txBody>
          <a:bodyPr wrap="square" rtlCol="0">
            <a:spAutoFit/>
          </a:bodyPr>
          <a:lstStyle/>
          <a:p>
            <a:pPr algn="ctr">
              <a:lnSpc>
                <a:spcPct val="150000"/>
              </a:lnSpc>
            </a:pPr>
            <a:r>
              <a:rPr lang="en-US" sz="2000" dirty="0">
                <a:latin typeface="Roboto Light"/>
                <a:cs typeface="Roboto Light"/>
              </a:rPr>
              <a:t>Widget Architecture 2.X heavily relies on naming convention. Not following the naming conventions can lead to </a:t>
            </a:r>
            <a:r>
              <a:rPr lang="en-US" sz="2000" b="1" dirty="0">
                <a:latin typeface="Roboto Light"/>
                <a:cs typeface="Roboto Light"/>
              </a:rPr>
              <a:t>issues</a:t>
            </a:r>
            <a:br>
              <a:rPr lang="en-US" sz="2000" b="1" dirty="0">
                <a:latin typeface="Roboto Light"/>
                <a:cs typeface="Roboto Light"/>
              </a:rPr>
            </a:br>
            <a:r>
              <a:rPr lang="en-US" sz="2000" b="1" dirty="0">
                <a:latin typeface="Roboto Light"/>
                <a:cs typeface="Roboto Light"/>
              </a:rPr>
              <a:t>resolving dependencies</a:t>
            </a:r>
            <a:r>
              <a:rPr lang="en-US" sz="2000" dirty="0">
                <a:latin typeface="Roboto Light"/>
                <a:cs typeface="Roboto Light"/>
              </a:rPr>
              <a:t>.</a:t>
            </a:r>
          </a:p>
        </p:txBody>
      </p:sp>
    </p:spTree>
    <p:custDataLst>
      <p:tags r:id="rId1"/>
    </p:custDataLst>
    <p:extLst>
      <p:ext uri="{BB962C8B-B14F-4D97-AF65-F5344CB8AC3E}">
        <p14:creationId xmlns:p14="http://schemas.microsoft.com/office/powerpoint/2010/main" val="1190918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fontAlgn="auto" hangingPunct="1">
              <a:spcAft>
                <a:spcPts val="0"/>
              </a:spcAft>
              <a:defRPr/>
            </a:pPr>
            <a:r>
              <a:rPr lang="en-US" dirty="0"/>
              <a:t>Setup Portal Theme</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Widget Development</a:t>
            </a:r>
          </a:p>
        </p:txBody>
      </p:sp>
    </p:spTree>
    <p:custDataLst>
      <p:tags r:id="rId1"/>
    </p:custDataLst>
    <p:extLst>
      <p:ext uri="{BB962C8B-B14F-4D97-AF65-F5344CB8AC3E}">
        <p14:creationId xmlns:p14="http://schemas.microsoft.com/office/powerpoint/2010/main" val="926702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Styling</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28</a:t>
            </a:fld>
            <a:endParaRPr lang="en-US" dirty="0"/>
          </a:p>
        </p:txBody>
      </p:sp>
      <p:sp>
        <p:nvSpPr>
          <p:cNvPr id="7" name="Rectangle 6"/>
          <p:cNvSpPr/>
          <p:nvPr/>
        </p:nvSpPr>
        <p:spPr bwMode="auto">
          <a:xfrm>
            <a:off x="467544" y="1340768"/>
            <a:ext cx="3888432" cy="1368152"/>
          </a:xfrm>
          <a:custGeom>
            <a:avLst/>
            <a:gdLst>
              <a:gd name="connsiteX0" fmla="*/ 0 w 3312368"/>
              <a:gd name="connsiteY0" fmla="*/ 0 h 936104"/>
              <a:gd name="connsiteX1" fmla="*/ 3312368 w 3312368"/>
              <a:gd name="connsiteY1" fmla="*/ 0 h 936104"/>
              <a:gd name="connsiteX2" fmla="*/ 3312368 w 3312368"/>
              <a:gd name="connsiteY2" fmla="*/ 936104 h 936104"/>
              <a:gd name="connsiteX3" fmla="*/ 0 w 3312368"/>
              <a:gd name="connsiteY3" fmla="*/ 936104 h 936104"/>
              <a:gd name="connsiteX4" fmla="*/ 0 w 3312368"/>
              <a:gd name="connsiteY4" fmla="*/ 0 h 936104"/>
              <a:gd name="connsiteX0" fmla="*/ 0 w 3312368"/>
              <a:gd name="connsiteY0" fmla="*/ 11289 h 947393"/>
              <a:gd name="connsiteX1" fmla="*/ 2759212 w 3312368"/>
              <a:gd name="connsiteY1" fmla="*/ 0 h 947393"/>
              <a:gd name="connsiteX2" fmla="*/ 3312368 w 3312368"/>
              <a:gd name="connsiteY2" fmla="*/ 947393 h 947393"/>
              <a:gd name="connsiteX3" fmla="*/ 0 w 3312368"/>
              <a:gd name="connsiteY3" fmla="*/ 947393 h 947393"/>
              <a:gd name="connsiteX4" fmla="*/ 0 w 3312368"/>
              <a:gd name="connsiteY4" fmla="*/ 11289 h 9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368" h="947393">
                <a:moveTo>
                  <a:pt x="0" y="11289"/>
                </a:moveTo>
                <a:lnTo>
                  <a:pt x="2759212" y="0"/>
                </a:lnTo>
                <a:lnTo>
                  <a:pt x="3312368" y="947393"/>
                </a:lnTo>
                <a:lnTo>
                  <a:pt x="0" y="947393"/>
                </a:lnTo>
                <a:lnTo>
                  <a:pt x="0" y="11289"/>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3200" dirty="0">
                <a:solidFill>
                  <a:schemeClr val="bg1"/>
                </a:solidFill>
                <a:latin typeface="Roboto Light"/>
              </a:rPr>
              <a:t>Backbase</a:t>
            </a:r>
          </a:p>
          <a:p>
            <a:pPr algn="ctr"/>
            <a:r>
              <a:rPr lang="en-US" sz="3200" dirty="0">
                <a:solidFill>
                  <a:schemeClr val="bg1"/>
                </a:solidFill>
                <a:latin typeface="Roboto Light"/>
              </a:rPr>
              <a:t>Themes</a:t>
            </a:r>
            <a:endParaRPr lang="en-GB" sz="3200" dirty="0">
              <a:solidFill>
                <a:schemeClr val="bg1"/>
              </a:solidFill>
              <a:latin typeface="Roboto Light"/>
            </a:endParaRPr>
          </a:p>
        </p:txBody>
      </p:sp>
      <p:sp>
        <p:nvSpPr>
          <p:cNvPr id="8" name="Rectangle 7"/>
          <p:cNvSpPr/>
          <p:nvPr/>
        </p:nvSpPr>
        <p:spPr bwMode="auto">
          <a:xfrm>
            <a:off x="5073887" y="4293096"/>
            <a:ext cx="3487960" cy="1465513"/>
          </a:xfrm>
          <a:custGeom>
            <a:avLst/>
            <a:gdLst>
              <a:gd name="connsiteX0" fmla="*/ 0 w 3168352"/>
              <a:gd name="connsiteY0" fmla="*/ 0 h 1224136"/>
              <a:gd name="connsiteX1" fmla="*/ 3168352 w 3168352"/>
              <a:gd name="connsiteY1" fmla="*/ 0 h 1224136"/>
              <a:gd name="connsiteX2" fmla="*/ 3168352 w 3168352"/>
              <a:gd name="connsiteY2" fmla="*/ 1224136 h 1224136"/>
              <a:gd name="connsiteX3" fmla="*/ 0 w 3168352"/>
              <a:gd name="connsiteY3" fmla="*/ 1224136 h 1224136"/>
              <a:gd name="connsiteX4" fmla="*/ 0 w 3168352"/>
              <a:gd name="connsiteY4" fmla="*/ 0 h 1224136"/>
              <a:gd name="connsiteX0" fmla="*/ 0 w 3168352"/>
              <a:gd name="connsiteY0" fmla="*/ 0 h 1224136"/>
              <a:gd name="connsiteX1" fmla="*/ 3168352 w 3168352"/>
              <a:gd name="connsiteY1" fmla="*/ 0 h 1224136"/>
              <a:gd name="connsiteX2" fmla="*/ 3168352 w 3168352"/>
              <a:gd name="connsiteY2" fmla="*/ 1224136 h 1224136"/>
              <a:gd name="connsiteX3" fmla="*/ 22578 w 3168352"/>
              <a:gd name="connsiteY3" fmla="*/ 1212847 h 1224136"/>
              <a:gd name="connsiteX4" fmla="*/ 0 w 3168352"/>
              <a:gd name="connsiteY4" fmla="*/ 0 h 1224136"/>
              <a:gd name="connsiteX0" fmla="*/ 316088 w 3145774"/>
              <a:gd name="connsiteY0" fmla="*/ 146756 h 1224136"/>
              <a:gd name="connsiteX1" fmla="*/ 3145774 w 3145774"/>
              <a:gd name="connsiteY1" fmla="*/ 0 h 1224136"/>
              <a:gd name="connsiteX2" fmla="*/ 3145774 w 3145774"/>
              <a:gd name="connsiteY2" fmla="*/ 1224136 h 1224136"/>
              <a:gd name="connsiteX3" fmla="*/ 0 w 3145774"/>
              <a:gd name="connsiteY3" fmla="*/ 1212847 h 1224136"/>
              <a:gd name="connsiteX4" fmla="*/ 316088 w 3145774"/>
              <a:gd name="connsiteY4" fmla="*/ 146756 h 122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774" h="1224136">
                <a:moveTo>
                  <a:pt x="316088" y="146756"/>
                </a:moveTo>
                <a:lnTo>
                  <a:pt x="3145774" y="0"/>
                </a:lnTo>
                <a:lnTo>
                  <a:pt x="3145774" y="1224136"/>
                </a:lnTo>
                <a:lnTo>
                  <a:pt x="0" y="1212847"/>
                </a:lnTo>
                <a:lnTo>
                  <a:pt x="316088" y="146756"/>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3200" dirty="0">
                <a:solidFill>
                  <a:schemeClr val="bg1"/>
                </a:solidFill>
                <a:latin typeface="Roboto Light"/>
              </a:rPr>
              <a:t>Widget</a:t>
            </a:r>
          </a:p>
          <a:p>
            <a:pPr algn="ctr"/>
            <a:r>
              <a:rPr lang="en-US" sz="3200" dirty="0">
                <a:solidFill>
                  <a:schemeClr val="bg1"/>
                </a:solidFill>
                <a:latin typeface="Roboto Light"/>
              </a:rPr>
              <a:t>Styles</a:t>
            </a:r>
            <a:endParaRPr lang="en-GB" sz="3200" dirty="0">
              <a:solidFill>
                <a:schemeClr val="bg1"/>
              </a:solidFill>
              <a:latin typeface="Roboto Light"/>
            </a:endParaRPr>
          </a:p>
        </p:txBody>
      </p:sp>
      <p:sp>
        <p:nvSpPr>
          <p:cNvPr id="9" name="TextBox 8"/>
          <p:cNvSpPr txBox="1"/>
          <p:nvPr/>
        </p:nvSpPr>
        <p:spPr>
          <a:xfrm>
            <a:off x="4174282" y="3212976"/>
            <a:ext cx="857927" cy="769441"/>
          </a:xfrm>
          <a:prstGeom prst="rect">
            <a:avLst/>
          </a:prstGeom>
          <a:noFill/>
        </p:spPr>
        <p:txBody>
          <a:bodyPr wrap="none" rtlCol="0">
            <a:spAutoFit/>
          </a:bodyPr>
          <a:lstStyle/>
          <a:p>
            <a:r>
              <a:rPr lang="en-US" sz="4400" dirty="0">
                <a:latin typeface="Roboto Thin" pitchFamily="2" charset="0"/>
                <a:ea typeface="Roboto Thin" pitchFamily="2" charset="0"/>
                <a:cs typeface="Roboto Light"/>
              </a:rPr>
              <a:t>VS</a:t>
            </a:r>
            <a:endParaRPr lang="en-GB" sz="4400" dirty="0">
              <a:latin typeface="Roboto Thin" pitchFamily="2" charset="0"/>
              <a:ea typeface="Roboto Thin" pitchFamily="2" charset="0"/>
              <a:cs typeface="Roboto Light"/>
            </a:endParaRPr>
          </a:p>
        </p:txBody>
      </p:sp>
    </p:spTree>
    <p:custDataLst>
      <p:tags r:id="rId1"/>
    </p:custDataLst>
    <p:extLst>
      <p:ext uri="{BB962C8B-B14F-4D97-AF65-F5344CB8AC3E}">
        <p14:creationId xmlns:p14="http://schemas.microsoft.com/office/powerpoint/2010/main" val="38494287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Placeholder 8"/>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Create your own theme</a:t>
            </a:r>
          </a:p>
        </p:txBody>
      </p:sp>
      <p:grpSp>
        <p:nvGrpSpPr>
          <p:cNvPr id="8" name="Group 7"/>
          <p:cNvGrpSpPr/>
          <p:nvPr/>
        </p:nvGrpSpPr>
        <p:grpSpPr>
          <a:xfrm>
            <a:off x="251520" y="1340768"/>
            <a:ext cx="8052204" cy="2402398"/>
            <a:chOff x="467544" y="1868632"/>
            <a:chExt cx="8052204" cy="2402398"/>
          </a:xfrm>
        </p:grpSpPr>
        <p:sp>
          <p:nvSpPr>
            <p:cNvPr id="9" name="TextBox 8"/>
            <p:cNvSpPr txBox="1"/>
            <p:nvPr/>
          </p:nvSpPr>
          <p:spPr>
            <a:xfrm>
              <a:off x="467544" y="2516704"/>
              <a:ext cx="8052204" cy="1754326"/>
            </a:xfrm>
            <a:prstGeom prst="rect">
              <a:avLst/>
            </a:prstGeom>
            <a:noFill/>
          </p:spPr>
          <p:txBody>
            <a:bodyPr wrap="none" rtlCol="0">
              <a:spAutoFit/>
            </a:bodyPr>
            <a:lstStyle/>
            <a:p>
              <a:pPr marL="342900" indent="-342900">
                <a:lnSpc>
                  <a:spcPct val="150000"/>
                </a:lnSpc>
                <a:buAutoNum type="arabicParenR"/>
              </a:pPr>
              <a:r>
                <a:rPr lang="en-US" dirty="0">
                  <a:latin typeface="Roboto Light"/>
                  <a:cs typeface="Roboto Light"/>
                </a:rPr>
                <a:t>Create your own Theme through </a:t>
              </a:r>
              <a:r>
                <a:rPr lang="en-US" b="1" dirty="0">
                  <a:latin typeface="Roboto Light"/>
                  <a:cs typeface="Roboto Light"/>
                </a:rPr>
                <a:t>“bb-customize”</a:t>
              </a:r>
              <a:r>
                <a:rPr lang="en-US" dirty="0">
                  <a:latin typeface="Roboto Light"/>
                  <a:cs typeface="Roboto Light"/>
                </a:rPr>
                <a:t> based on the </a:t>
              </a:r>
              <a:r>
                <a:rPr lang="en-US" b="1" dirty="0">
                  <a:latin typeface="Roboto Light"/>
                  <a:cs typeface="Roboto Light"/>
                </a:rPr>
                <a:t>Retail Theme</a:t>
              </a:r>
              <a:r>
                <a:rPr lang="en-US" dirty="0">
                  <a:latin typeface="Roboto Light"/>
                  <a:cs typeface="Roboto Light"/>
                </a:rPr>
                <a:t/>
              </a:r>
              <a:br>
                <a:rPr lang="en-US" dirty="0">
                  <a:latin typeface="Roboto Light"/>
                  <a:cs typeface="Roboto Light"/>
                </a:rPr>
              </a:br>
              <a:r>
                <a:rPr lang="en-US" dirty="0">
                  <a:latin typeface="Roboto Light"/>
                  <a:cs typeface="Roboto Light"/>
                </a:rPr>
                <a:t>and name it </a:t>
              </a:r>
              <a:r>
                <a:rPr lang="en-US" b="1" dirty="0">
                  <a:latin typeface="Roboto Light"/>
                  <a:cs typeface="Roboto Light"/>
                </a:rPr>
                <a:t>“theme-training-default”</a:t>
              </a:r>
              <a:br>
                <a:rPr lang="en-US" b="1" dirty="0">
                  <a:latin typeface="Roboto Light"/>
                  <a:cs typeface="Roboto Light"/>
                </a:rPr>
              </a:br>
              <a:endParaRPr lang="en-US" b="1" dirty="0">
                <a:latin typeface="Roboto Light"/>
                <a:cs typeface="Roboto Light"/>
              </a:endParaRPr>
            </a:p>
            <a:p>
              <a:pPr marL="342900" indent="-342900">
                <a:lnSpc>
                  <a:spcPct val="150000"/>
                </a:lnSpc>
                <a:buAutoNum type="arabicParenR"/>
              </a:pPr>
              <a:r>
                <a:rPr lang="en-US" dirty="0">
                  <a:latin typeface="Roboto Light"/>
                  <a:cs typeface="Roboto Light"/>
                </a:rPr>
                <a:t>Create a </a:t>
              </a:r>
              <a:r>
                <a:rPr lang="en-US" b="1" dirty="0">
                  <a:latin typeface="Roboto Light"/>
                  <a:cs typeface="Roboto Light"/>
                </a:rPr>
                <a:t>Master Page</a:t>
              </a:r>
              <a:r>
                <a:rPr lang="en-US" dirty="0">
                  <a:latin typeface="Roboto Light"/>
                  <a:cs typeface="Roboto Light"/>
                </a:rPr>
                <a:t> and configure it to use your </a:t>
              </a:r>
              <a:r>
                <a:rPr lang="en-US" b="1" dirty="0">
                  <a:latin typeface="Roboto Light"/>
                  <a:cs typeface="Roboto Light"/>
                </a:rPr>
                <a:t>Training Theme</a:t>
              </a:r>
            </a:p>
          </p:txBody>
        </p:sp>
        <p:sp>
          <p:nvSpPr>
            <p:cNvPr id="10" name="TextBox 9"/>
            <p:cNvSpPr txBox="1"/>
            <p:nvPr/>
          </p:nvSpPr>
          <p:spPr>
            <a:xfrm>
              <a:off x="467544" y="1868632"/>
              <a:ext cx="5649303" cy="523220"/>
            </a:xfrm>
            <a:prstGeom prst="rect">
              <a:avLst/>
            </a:prstGeom>
            <a:noFill/>
          </p:spPr>
          <p:txBody>
            <a:bodyPr wrap="none" rtlCol="0">
              <a:spAutoFit/>
            </a:bodyPr>
            <a:lstStyle/>
            <a:p>
              <a:r>
                <a:rPr lang="en-US" sz="2800" dirty="0">
                  <a:latin typeface="Roboto Light"/>
                  <a:cs typeface="Roboto Light"/>
                </a:rPr>
                <a:t>Setup the theme for the your portal</a:t>
              </a:r>
            </a:p>
          </p:txBody>
        </p:sp>
      </p:grpSp>
    </p:spTree>
    <p:custDataLst>
      <p:tags r:id="rId1"/>
    </p:custDataLst>
    <p:extLst>
      <p:ext uri="{BB962C8B-B14F-4D97-AF65-F5344CB8AC3E}">
        <p14:creationId xmlns:p14="http://schemas.microsoft.com/office/powerpoint/2010/main" val="103228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627313" y="182563"/>
            <a:ext cx="6262687" cy="369887"/>
          </a:xfrm>
        </p:spPr>
        <p:txBody>
          <a:bodyPr/>
          <a:lstStyle/>
          <a:p>
            <a:pPr eaLnBrk="1" fontAlgn="auto" hangingPunct="1">
              <a:spcAft>
                <a:spcPts val="0"/>
              </a:spcAft>
              <a:buFont typeface="Arial"/>
              <a:buNone/>
              <a:defRPr/>
            </a:pPr>
            <a:r>
              <a:rPr lang="en-US" dirty="0">
                <a:ea typeface="+mn-ea"/>
              </a:rPr>
              <a:t>Agenda</a:t>
            </a:r>
          </a:p>
          <a:p>
            <a:pPr eaLnBrk="1" fontAlgn="auto" hangingPunct="1">
              <a:spcAft>
                <a:spcPts val="0"/>
              </a:spcAft>
              <a:buFont typeface="Arial"/>
              <a:buNone/>
              <a:defRPr/>
            </a:pPr>
            <a:endParaRPr lang="en-US" dirty="0">
              <a:ea typeface="+mn-ea"/>
            </a:endParaRPr>
          </a:p>
        </p:txBody>
      </p:sp>
      <p:sp>
        <p:nvSpPr>
          <p:cNvPr id="5" name="Text Placeholder 4"/>
          <p:cNvSpPr>
            <a:spLocks noGrp="1"/>
          </p:cNvSpPr>
          <p:nvPr>
            <p:ph type="body" sz="quarter" idx="14"/>
          </p:nvPr>
        </p:nvSpPr>
        <p:spPr>
          <a:xfrm>
            <a:off x="539750" y="1109663"/>
            <a:ext cx="8350250" cy="5400675"/>
          </a:xfrm>
        </p:spPr>
        <p:txBody>
          <a:bodyPr/>
          <a:lstStyle/>
          <a:p>
            <a:pPr eaLnBrk="1" fontAlgn="auto" hangingPunct="1">
              <a:spcAft>
                <a:spcPts val="0"/>
              </a:spcAft>
              <a:defRPr/>
            </a:pPr>
            <a:r>
              <a:rPr lang="en-US" dirty="0">
                <a:ea typeface="+mn-ea"/>
              </a:rPr>
              <a:t>Understanding Widgets</a:t>
            </a:r>
          </a:p>
          <a:p>
            <a:pPr eaLnBrk="1" fontAlgn="auto" hangingPunct="1">
              <a:spcAft>
                <a:spcPts val="0"/>
              </a:spcAft>
              <a:defRPr/>
            </a:pPr>
            <a:r>
              <a:rPr lang="en-US" dirty="0">
                <a:ea typeface="+mn-ea"/>
              </a:rPr>
              <a:t>Widget Collection 2.X</a:t>
            </a:r>
          </a:p>
          <a:p>
            <a:pPr eaLnBrk="1" fontAlgn="auto" hangingPunct="1">
              <a:spcAft>
                <a:spcPts val="0"/>
              </a:spcAft>
              <a:defRPr/>
            </a:pPr>
            <a:r>
              <a:rPr lang="en-US" dirty="0"/>
              <a:t>BB-CLI</a:t>
            </a:r>
          </a:p>
          <a:p>
            <a:pPr eaLnBrk="1" fontAlgn="auto" hangingPunct="1">
              <a:spcAft>
                <a:spcPts val="0"/>
              </a:spcAft>
              <a:defRPr/>
            </a:pPr>
            <a:r>
              <a:rPr lang="en-US" dirty="0"/>
              <a:t>Setup Portal Theme</a:t>
            </a:r>
          </a:p>
          <a:p>
            <a:pPr eaLnBrk="1" fontAlgn="auto" hangingPunct="1">
              <a:spcAft>
                <a:spcPts val="0"/>
              </a:spcAft>
              <a:defRPr/>
            </a:pPr>
            <a:r>
              <a:rPr lang="en-US" dirty="0"/>
              <a:t>How to develop widgets</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7188" y="3178175"/>
            <a:ext cx="8461375" cy="827088"/>
          </a:xfrm>
        </p:spPr>
        <p:txBody>
          <a:bodyPr/>
          <a:lstStyle/>
          <a:p>
            <a:pPr eaLnBrk="1" fontAlgn="auto" hangingPunct="1">
              <a:spcAft>
                <a:spcPts val="0"/>
              </a:spcAft>
              <a:buFont typeface="Arial"/>
              <a:buNone/>
              <a:defRPr/>
            </a:pPr>
            <a:endParaRPr lang="en-US">
              <a:ea typeface="+mn-ea"/>
            </a:endParaRPr>
          </a:p>
        </p:txBody>
      </p:sp>
    </p:spTree>
    <p:custDataLst>
      <p:tags r:id="rId1"/>
    </p:custDataLst>
    <p:extLst>
      <p:ext uri="{BB962C8B-B14F-4D97-AF65-F5344CB8AC3E}">
        <p14:creationId xmlns:p14="http://schemas.microsoft.com/office/powerpoint/2010/main" val="1023422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Understanding Widgets</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Widgets Overview</a:t>
            </a:r>
          </a:p>
        </p:txBody>
      </p:sp>
    </p:spTree>
    <p:custDataLst>
      <p:tags r:id="rId1"/>
    </p:custDataLst>
    <p:extLst>
      <p:ext uri="{BB962C8B-B14F-4D97-AF65-F5344CB8AC3E}">
        <p14:creationId xmlns:p14="http://schemas.microsoft.com/office/powerpoint/2010/main" val="1715207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What is a widget?</a:t>
            </a:r>
          </a:p>
        </p:txBody>
      </p:sp>
      <p:sp>
        <p:nvSpPr>
          <p:cNvPr id="3" name="TextBox 2"/>
          <p:cNvSpPr txBox="1"/>
          <p:nvPr/>
        </p:nvSpPr>
        <p:spPr>
          <a:xfrm>
            <a:off x="1403648" y="2651428"/>
            <a:ext cx="6552728" cy="1938992"/>
          </a:xfrm>
          <a:prstGeom prst="rect">
            <a:avLst/>
          </a:prstGeom>
          <a:noFill/>
        </p:spPr>
        <p:txBody>
          <a:bodyPr wrap="square" rtlCol="0">
            <a:spAutoFit/>
          </a:bodyPr>
          <a:lstStyle/>
          <a:p>
            <a:r>
              <a:rPr lang="en-US" sz="2400" i="1" dirty="0">
                <a:latin typeface="Roboto Light"/>
                <a:cs typeface="Roboto Light"/>
              </a:rPr>
              <a:t>“Widgets are </a:t>
            </a:r>
            <a:r>
              <a:rPr lang="en-US" sz="2400" i="1" dirty="0">
                <a:latin typeface="Roboto Black" panose="02000000000000000000" pitchFamily="2" charset="0"/>
                <a:ea typeface="Roboto Black" panose="02000000000000000000" pitchFamily="2" charset="0"/>
                <a:cs typeface="Roboto Light"/>
              </a:rPr>
              <a:t>autonomous</a:t>
            </a:r>
            <a:r>
              <a:rPr lang="en-US" sz="2400" i="1" dirty="0">
                <a:latin typeface="Roboto Light"/>
                <a:cs typeface="Roboto Light"/>
              </a:rPr>
              <a:t> mini-</a:t>
            </a:r>
            <a:r>
              <a:rPr lang="en-US" sz="2400" i="1" dirty="0">
                <a:latin typeface="Roboto Black" panose="02000000000000000000" pitchFamily="2" charset="0"/>
                <a:ea typeface="Roboto Black" panose="02000000000000000000" pitchFamily="2" charset="0"/>
                <a:cs typeface="Roboto Light"/>
              </a:rPr>
              <a:t>applications</a:t>
            </a:r>
            <a:r>
              <a:rPr lang="en-US" sz="2400" i="1" dirty="0">
                <a:latin typeface="Roboto Light"/>
                <a:cs typeface="Roboto Light"/>
              </a:rPr>
              <a:t>, designed to run within a web page. They implement </a:t>
            </a:r>
            <a:r>
              <a:rPr lang="en-US" sz="2400" i="1" dirty="0">
                <a:latin typeface="Roboto Black" panose="02000000000000000000" pitchFamily="2" charset="0"/>
                <a:ea typeface="Roboto Black" panose="02000000000000000000" pitchFamily="2" charset="0"/>
                <a:cs typeface="Roboto Light"/>
              </a:rPr>
              <a:t>reusable</a:t>
            </a:r>
            <a:r>
              <a:rPr lang="en-US" sz="2400" i="1" dirty="0">
                <a:latin typeface="Roboto Light"/>
                <a:cs typeface="Roboto Light"/>
              </a:rPr>
              <a:t> pieces of </a:t>
            </a:r>
            <a:r>
              <a:rPr lang="en-US" sz="2400" i="1" dirty="0">
                <a:latin typeface="Roboto Black" panose="02000000000000000000" pitchFamily="2" charset="0"/>
                <a:ea typeface="Roboto Black" panose="02000000000000000000" pitchFamily="2" charset="0"/>
                <a:cs typeface="Roboto Light"/>
              </a:rPr>
              <a:t>business logic</a:t>
            </a:r>
            <a:r>
              <a:rPr lang="en-US" sz="2400" i="1" dirty="0">
                <a:latin typeface="Roboto Light"/>
                <a:cs typeface="Roboto Light"/>
              </a:rPr>
              <a:t>, with which you can compose your web application.”</a:t>
            </a:r>
          </a:p>
        </p:txBody>
      </p:sp>
    </p:spTree>
    <p:custDataLst>
      <p:tags r:id="rId1"/>
    </p:custDataLst>
    <p:extLst>
      <p:ext uri="{BB962C8B-B14F-4D97-AF65-F5344CB8AC3E}">
        <p14:creationId xmlns:p14="http://schemas.microsoft.com/office/powerpoint/2010/main" val="1684677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Why </a:t>
            </a:r>
            <a:r>
              <a:rPr lang="en-US" altLang="en-US" dirty="0" err="1">
                <a:latin typeface="Roboto Light" charset="0"/>
                <a:ea typeface="ＭＳ Ｐゴシック" charset="-128"/>
              </a:rPr>
              <a:t>Backbase</a:t>
            </a:r>
            <a:r>
              <a:rPr lang="en-US" altLang="en-US" dirty="0">
                <a:latin typeface="Roboto Light" charset="0"/>
                <a:ea typeface="ＭＳ Ｐゴシック" charset="-128"/>
              </a:rPr>
              <a:t> Widgets?</a:t>
            </a:r>
          </a:p>
        </p:txBody>
      </p:sp>
      <p:grpSp>
        <p:nvGrpSpPr>
          <p:cNvPr id="4" name="Group 3"/>
          <p:cNvGrpSpPr/>
          <p:nvPr/>
        </p:nvGrpSpPr>
        <p:grpSpPr>
          <a:xfrm>
            <a:off x="1979712" y="1196752"/>
            <a:ext cx="5184576" cy="5184576"/>
            <a:chOff x="1568603" y="1200478"/>
            <a:chExt cx="5184576" cy="5184576"/>
          </a:xfrm>
        </p:grpSpPr>
        <p:sp>
          <p:nvSpPr>
            <p:cNvPr id="15" name="Pie 14"/>
            <p:cNvSpPr/>
            <p:nvPr/>
          </p:nvSpPr>
          <p:spPr bwMode="auto">
            <a:xfrm>
              <a:off x="1568603" y="1200478"/>
              <a:ext cx="5184576" cy="5184576"/>
            </a:xfrm>
            <a:prstGeom prst="pie">
              <a:avLst>
                <a:gd name="adj1" fmla="val 16203052"/>
                <a:gd name="adj2" fmla="val 21592750"/>
              </a:avLst>
            </a:prstGeom>
            <a:solidFill>
              <a:srgbClr val="3248B7"/>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3" name="Rectangle 2"/>
            <p:cNvSpPr/>
            <p:nvPr/>
          </p:nvSpPr>
          <p:spPr>
            <a:xfrm>
              <a:off x="4175315" y="3203448"/>
              <a:ext cx="2467343" cy="523220"/>
            </a:xfrm>
            <a:prstGeom prst="rect">
              <a:avLst/>
            </a:prstGeom>
          </p:spPr>
          <p:txBody>
            <a:bodyPr wrap="none">
              <a:spAutoFit/>
            </a:bodyPr>
            <a:lstStyle/>
            <a:p>
              <a:pPr algn="ctr"/>
              <a:r>
                <a:rPr lang="en-US" sz="2800" dirty="0">
                  <a:solidFill>
                    <a:schemeClr val="bg1"/>
                  </a:solidFill>
                  <a:latin typeface="Roboto Light"/>
                </a:rPr>
                <a:t>Maintainability</a:t>
              </a:r>
              <a:endParaRPr lang="en-GB" sz="2800" dirty="0">
                <a:solidFill>
                  <a:schemeClr val="bg1"/>
                </a:solidFill>
                <a:latin typeface="Roboto Light"/>
              </a:endParaRPr>
            </a:p>
          </p:txBody>
        </p:sp>
      </p:grpSp>
      <p:grpSp>
        <p:nvGrpSpPr>
          <p:cNvPr id="2" name="Group 1"/>
          <p:cNvGrpSpPr/>
          <p:nvPr/>
        </p:nvGrpSpPr>
        <p:grpSpPr>
          <a:xfrm>
            <a:off x="1979712" y="1196752"/>
            <a:ext cx="5184576" cy="5184577"/>
            <a:chOff x="1754791" y="1183718"/>
            <a:chExt cx="5184576" cy="5415419"/>
          </a:xfrm>
        </p:grpSpPr>
        <p:sp>
          <p:nvSpPr>
            <p:cNvPr id="10" name="Pie 9"/>
            <p:cNvSpPr/>
            <p:nvPr/>
          </p:nvSpPr>
          <p:spPr bwMode="auto">
            <a:xfrm>
              <a:off x="1754791" y="1183718"/>
              <a:ext cx="5184576" cy="5415419"/>
            </a:xfrm>
            <a:prstGeom prst="pie">
              <a:avLst>
                <a:gd name="adj1" fmla="val 10808104"/>
                <a:gd name="adj2" fmla="val 16200000"/>
              </a:avLst>
            </a:prstGeom>
            <a:solidFill>
              <a:srgbClr val="74BA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1" name="Rectangle 10"/>
            <p:cNvSpPr/>
            <p:nvPr/>
          </p:nvSpPr>
          <p:spPr>
            <a:xfrm>
              <a:off x="2471073" y="3288059"/>
              <a:ext cx="1893468" cy="546516"/>
            </a:xfrm>
            <a:prstGeom prst="rect">
              <a:avLst/>
            </a:prstGeom>
          </p:spPr>
          <p:txBody>
            <a:bodyPr wrap="none">
              <a:spAutoFit/>
            </a:bodyPr>
            <a:lstStyle/>
            <a:p>
              <a:pPr algn="ctr"/>
              <a:r>
                <a:rPr lang="en-US" sz="2800" dirty="0">
                  <a:solidFill>
                    <a:schemeClr val="bg1"/>
                  </a:solidFill>
                  <a:latin typeface="Roboto Light"/>
                </a:rPr>
                <a:t>Reusability</a:t>
              </a:r>
              <a:endParaRPr lang="en-GB" sz="2800" dirty="0">
                <a:solidFill>
                  <a:schemeClr val="bg1"/>
                </a:solidFill>
                <a:latin typeface="Roboto Light"/>
              </a:endParaRPr>
            </a:p>
          </p:txBody>
        </p:sp>
      </p:grpSp>
      <p:grpSp>
        <p:nvGrpSpPr>
          <p:cNvPr id="6" name="Group 5"/>
          <p:cNvGrpSpPr/>
          <p:nvPr/>
        </p:nvGrpSpPr>
        <p:grpSpPr>
          <a:xfrm>
            <a:off x="1979712" y="1196752"/>
            <a:ext cx="5184576" cy="5184576"/>
            <a:chOff x="1703349" y="1196752"/>
            <a:chExt cx="5184576" cy="5184576"/>
          </a:xfrm>
        </p:grpSpPr>
        <p:sp>
          <p:nvSpPr>
            <p:cNvPr id="16" name="Pie 15"/>
            <p:cNvSpPr/>
            <p:nvPr/>
          </p:nvSpPr>
          <p:spPr bwMode="auto">
            <a:xfrm>
              <a:off x="1703349" y="1196752"/>
              <a:ext cx="5184576" cy="5184576"/>
            </a:xfrm>
            <a:prstGeom prst="pie">
              <a:avLst>
                <a:gd name="adj1" fmla="val 5413171"/>
                <a:gd name="adj2" fmla="val 10798664"/>
              </a:avLst>
            </a:prstGeom>
            <a:solidFill>
              <a:srgbClr val="C31E1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2" name="Rectangle 11"/>
            <p:cNvSpPr/>
            <p:nvPr/>
          </p:nvSpPr>
          <p:spPr>
            <a:xfrm>
              <a:off x="2004664" y="3819588"/>
              <a:ext cx="2262159" cy="954107"/>
            </a:xfrm>
            <a:prstGeom prst="rect">
              <a:avLst/>
            </a:prstGeom>
          </p:spPr>
          <p:txBody>
            <a:bodyPr wrap="none">
              <a:spAutoFit/>
            </a:bodyPr>
            <a:lstStyle/>
            <a:p>
              <a:pPr algn="r"/>
              <a:r>
                <a:rPr lang="en-US" sz="2800" dirty="0">
                  <a:solidFill>
                    <a:schemeClr val="bg1"/>
                  </a:solidFill>
                  <a:latin typeface="Roboto Light"/>
                </a:rPr>
                <a:t>Development</a:t>
              </a:r>
            </a:p>
            <a:p>
              <a:pPr algn="r"/>
              <a:r>
                <a:rPr lang="en-US" sz="2800" dirty="0">
                  <a:solidFill>
                    <a:schemeClr val="bg1"/>
                  </a:solidFill>
                  <a:latin typeface="Roboto Light"/>
                </a:rPr>
                <a:t>Stack</a:t>
              </a:r>
              <a:endParaRPr lang="en-GB" sz="2800" dirty="0">
                <a:solidFill>
                  <a:schemeClr val="bg1"/>
                </a:solidFill>
                <a:latin typeface="Roboto Light"/>
              </a:endParaRPr>
            </a:p>
          </p:txBody>
        </p:sp>
      </p:grpSp>
      <p:grpSp>
        <p:nvGrpSpPr>
          <p:cNvPr id="5" name="Group 4"/>
          <p:cNvGrpSpPr/>
          <p:nvPr/>
        </p:nvGrpSpPr>
        <p:grpSpPr>
          <a:xfrm>
            <a:off x="1979712" y="1196752"/>
            <a:ext cx="5184576" cy="5184576"/>
            <a:chOff x="2323193" y="1075079"/>
            <a:chExt cx="5184576" cy="5184576"/>
          </a:xfrm>
        </p:grpSpPr>
        <p:sp>
          <p:nvSpPr>
            <p:cNvPr id="17" name="Pie 16"/>
            <p:cNvSpPr/>
            <p:nvPr/>
          </p:nvSpPr>
          <p:spPr bwMode="auto">
            <a:xfrm>
              <a:off x="2323193" y="1075079"/>
              <a:ext cx="5184576" cy="5184576"/>
            </a:xfrm>
            <a:prstGeom prst="pie">
              <a:avLst>
                <a:gd name="adj1" fmla="val 21593531"/>
                <a:gd name="adj2" fmla="val 5413407"/>
              </a:avLst>
            </a:prstGeom>
            <a:solidFill>
              <a:srgbClr val="423C3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3" name="Rectangle 12"/>
            <p:cNvSpPr/>
            <p:nvPr/>
          </p:nvSpPr>
          <p:spPr>
            <a:xfrm>
              <a:off x="4867791" y="3731828"/>
              <a:ext cx="2404826" cy="523220"/>
            </a:xfrm>
            <a:prstGeom prst="rect">
              <a:avLst/>
            </a:prstGeom>
          </p:spPr>
          <p:txBody>
            <a:bodyPr wrap="none">
              <a:spAutoFit/>
            </a:bodyPr>
            <a:lstStyle/>
            <a:p>
              <a:pPr algn="ctr"/>
              <a:r>
                <a:rPr lang="en-US" sz="2800" dirty="0">
                  <a:solidFill>
                    <a:schemeClr val="bg1"/>
                  </a:solidFill>
                  <a:latin typeface="Roboto Light"/>
                </a:rPr>
                <a:t>Encapsulation</a:t>
              </a:r>
              <a:endParaRPr lang="en-GB" sz="2800" dirty="0">
                <a:solidFill>
                  <a:schemeClr val="bg1"/>
                </a:solidFill>
                <a:latin typeface="Roboto Light"/>
              </a:endParaRPr>
            </a:p>
          </p:txBody>
        </p:sp>
      </p:grpSp>
    </p:spTree>
    <p:custDataLst>
      <p:tags r:id="rId1"/>
    </p:custDataLst>
    <p:extLst>
      <p:ext uri="{BB962C8B-B14F-4D97-AF65-F5344CB8AC3E}">
        <p14:creationId xmlns:p14="http://schemas.microsoft.com/office/powerpoint/2010/main" val="11532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Development Stack</a:t>
            </a:r>
          </a:p>
        </p:txBody>
      </p:sp>
      <p:sp>
        <p:nvSpPr>
          <p:cNvPr id="26" name="TextBox 25"/>
          <p:cNvSpPr txBox="1"/>
          <p:nvPr/>
        </p:nvSpPr>
        <p:spPr>
          <a:xfrm>
            <a:off x="3173889" y="1063961"/>
            <a:ext cx="3230372" cy="523220"/>
          </a:xfrm>
          <a:prstGeom prst="rect">
            <a:avLst/>
          </a:prstGeom>
          <a:noFill/>
        </p:spPr>
        <p:txBody>
          <a:bodyPr wrap="none" rtlCol="0">
            <a:spAutoFit/>
          </a:bodyPr>
          <a:lstStyle/>
          <a:p>
            <a:r>
              <a:rPr lang="en-US" sz="2800" dirty="0">
                <a:latin typeface="Roboto Light"/>
                <a:cs typeface="Roboto Light"/>
              </a:rPr>
              <a:t>Development Stack</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256" y="1955173"/>
            <a:ext cx="1307039" cy="130703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882" y="2098693"/>
            <a:ext cx="3324721" cy="118825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200" y="1988840"/>
            <a:ext cx="1298111" cy="129811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1224" y="3495311"/>
            <a:ext cx="994375" cy="139398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4813" y="3725523"/>
            <a:ext cx="2043320" cy="110817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6127" y="3725523"/>
            <a:ext cx="1245720" cy="93356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8285" y="5385062"/>
            <a:ext cx="912630" cy="91263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7345" y="5259899"/>
            <a:ext cx="1037793" cy="103779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56724" y="5595149"/>
            <a:ext cx="1841032" cy="450190"/>
          </a:xfrm>
          <a:prstGeom prst="rect">
            <a:avLst/>
          </a:prstGeom>
        </p:spPr>
      </p:pic>
    </p:spTree>
    <p:custDataLst>
      <p:tags r:id="rId1"/>
    </p:custDataLst>
    <p:extLst>
      <p:ext uri="{BB962C8B-B14F-4D97-AF65-F5344CB8AC3E}">
        <p14:creationId xmlns:p14="http://schemas.microsoft.com/office/powerpoint/2010/main" val="863351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8</a:t>
            </a:fld>
            <a:endParaRPr lang="en-US" dirty="0"/>
          </a:p>
        </p:txBody>
      </p:sp>
      <p:sp>
        <p:nvSpPr>
          <p:cNvPr id="3" name="Text Placeholder 2"/>
          <p:cNvSpPr>
            <a:spLocks noGrp="1"/>
          </p:cNvSpPr>
          <p:nvPr>
            <p:ph type="body" sz="quarter" idx="11"/>
          </p:nvPr>
        </p:nvSpPr>
        <p:spPr/>
        <p:txBody>
          <a:bodyPr/>
          <a:lstStyle/>
          <a:p>
            <a:r>
              <a:rPr lang="en-US" dirty="0"/>
              <a:t>Widget </a:t>
            </a:r>
            <a:r>
              <a:rPr lang="en-US" dirty="0" smtClean="0"/>
              <a:t>Anatomy</a:t>
            </a:r>
            <a:endParaRPr lang="en-GB" dirty="0"/>
          </a:p>
        </p:txBody>
      </p:sp>
      <p:sp>
        <p:nvSpPr>
          <p:cNvPr id="4" name="Text Placeholder 3"/>
          <p:cNvSpPr>
            <a:spLocks noGrp="1"/>
          </p:cNvSpPr>
          <p:nvPr>
            <p:ph type="body" sz="quarter" idx="12"/>
          </p:nvPr>
        </p:nvSpPr>
        <p:spPr/>
        <p:txBody>
          <a:bodyPr/>
          <a:lstStyle/>
          <a:p>
            <a:r>
              <a:rPr lang="en-US" dirty="0"/>
              <a:t>Widget Development</a:t>
            </a:r>
            <a:endParaRPr lang="en-GB" dirty="0"/>
          </a:p>
          <a:p>
            <a:endParaRPr lang="en-GB" dirty="0"/>
          </a:p>
        </p:txBody>
      </p:sp>
    </p:spTree>
    <p:custDataLst>
      <p:tags r:id="rId1"/>
    </p:custDataLst>
    <p:extLst>
      <p:ext uri="{BB962C8B-B14F-4D97-AF65-F5344CB8AC3E}">
        <p14:creationId xmlns:p14="http://schemas.microsoft.com/office/powerpoint/2010/main" val="3148337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Widget Anatomy</a:t>
            </a:r>
          </a:p>
        </p:txBody>
      </p:sp>
      <p:sp>
        <p:nvSpPr>
          <p:cNvPr id="63" name="Rectangle 62"/>
          <p:cNvSpPr/>
          <p:nvPr/>
        </p:nvSpPr>
        <p:spPr bwMode="auto">
          <a:xfrm>
            <a:off x="242316" y="4643570"/>
            <a:ext cx="8625459" cy="2046129"/>
          </a:xfrm>
          <a:custGeom>
            <a:avLst/>
            <a:gdLst>
              <a:gd name="connsiteX0" fmla="*/ 0 w 8577834"/>
              <a:gd name="connsiteY0" fmla="*/ 0 h 2008029"/>
              <a:gd name="connsiteX1" fmla="*/ 8577834 w 8577834"/>
              <a:gd name="connsiteY1" fmla="*/ 0 h 2008029"/>
              <a:gd name="connsiteX2" fmla="*/ 8577834 w 8577834"/>
              <a:gd name="connsiteY2" fmla="*/ 2008029 h 2008029"/>
              <a:gd name="connsiteX3" fmla="*/ 0 w 8577834"/>
              <a:gd name="connsiteY3" fmla="*/ 2008029 h 2008029"/>
              <a:gd name="connsiteX4" fmla="*/ 0 w 8577834"/>
              <a:gd name="connsiteY4" fmla="*/ 0 h 2008029"/>
              <a:gd name="connsiteX0" fmla="*/ 47625 w 8625459"/>
              <a:gd name="connsiteY0" fmla="*/ 0 h 2046129"/>
              <a:gd name="connsiteX1" fmla="*/ 8625459 w 8625459"/>
              <a:gd name="connsiteY1" fmla="*/ 0 h 2046129"/>
              <a:gd name="connsiteX2" fmla="*/ 8625459 w 8625459"/>
              <a:gd name="connsiteY2" fmla="*/ 2008029 h 2046129"/>
              <a:gd name="connsiteX3" fmla="*/ 0 w 8625459"/>
              <a:gd name="connsiteY3" fmla="*/ 2046129 h 2046129"/>
              <a:gd name="connsiteX4" fmla="*/ 47625 w 8625459"/>
              <a:gd name="connsiteY4" fmla="*/ 0 h 2046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2046129">
                <a:moveTo>
                  <a:pt x="47625" y="0"/>
                </a:moveTo>
                <a:lnTo>
                  <a:pt x="8625459" y="0"/>
                </a:lnTo>
                <a:lnTo>
                  <a:pt x="8625459" y="2008029"/>
                </a:lnTo>
                <a:lnTo>
                  <a:pt x="0" y="2046129"/>
                </a:lnTo>
                <a:lnTo>
                  <a:pt x="47625"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62" name="Rectangle 61"/>
          <p:cNvSpPr/>
          <p:nvPr/>
        </p:nvSpPr>
        <p:spPr bwMode="auto">
          <a:xfrm>
            <a:off x="289942" y="945133"/>
            <a:ext cx="8625459" cy="3614862"/>
          </a:xfrm>
          <a:custGeom>
            <a:avLst/>
            <a:gdLst>
              <a:gd name="connsiteX0" fmla="*/ 0 w 8577834"/>
              <a:gd name="connsiteY0" fmla="*/ 0 h 3567237"/>
              <a:gd name="connsiteX1" fmla="*/ 8577834 w 8577834"/>
              <a:gd name="connsiteY1" fmla="*/ 0 h 3567237"/>
              <a:gd name="connsiteX2" fmla="*/ 8577834 w 8577834"/>
              <a:gd name="connsiteY2" fmla="*/ 3567237 h 3567237"/>
              <a:gd name="connsiteX3" fmla="*/ 0 w 8577834"/>
              <a:gd name="connsiteY3" fmla="*/ 3567237 h 3567237"/>
              <a:gd name="connsiteX4" fmla="*/ 0 w 8577834"/>
              <a:gd name="connsiteY4" fmla="*/ 0 h 3567237"/>
              <a:gd name="connsiteX0" fmla="*/ 0 w 8625459"/>
              <a:gd name="connsiteY0" fmla="*/ 47625 h 3614862"/>
              <a:gd name="connsiteX1" fmla="*/ 8625459 w 8625459"/>
              <a:gd name="connsiteY1" fmla="*/ 0 h 3614862"/>
              <a:gd name="connsiteX2" fmla="*/ 8577834 w 8625459"/>
              <a:gd name="connsiteY2" fmla="*/ 3614862 h 3614862"/>
              <a:gd name="connsiteX3" fmla="*/ 0 w 8625459"/>
              <a:gd name="connsiteY3" fmla="*/ 3614862 h 3614862"/>
              <a:gd name="connsiteX4" fmla="*/ 0 w 8625459"/>
              <a:gd name="connsiteY4" fmla="*/ 47625 h 3614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3614862">
                <a:moveTo>
                  <a:pt x="0" y="47625"/>
                </a:moveTo>
                <a:lnTo>
                  <a:pt x="8625459" y="0"/>
                </a:lnTo>
                <a:lnTo>
                  <a:pt x="8577834" y="3614862"/>
                </a:lnTo>
                <a:lnTo>
                  <a:pt x="0" y="3614862"/>
                </a:lnTo>
                <a:lnTo>
                  <a:pt x="0" y="4762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0" name="Rectangle 19"/>
          <p:cNvSpPr/>
          <p:nvPr/>
        </p:nvSpPr>
        <p:spPr bwMode="auto">
          <a:xfrm>
            <a:off x="410558" y="2362201"/>
            <a:ext cx="8336601" cy="97790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1" name="Rectangle 20"/>
          <p:cNvSpPr/>
          <p:nvPr/>
        </p:nvSpPr>
        <p:spPr bwMode="auto">
          <a:xfrm>
            <a:off x="410558" y="3479800"/>
            <a:ext cx="8336601" cy="94168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9" name="Rectangle 18"/>
          <p:cNvSpPr/>
          <p:nvPr/>
        </p:nvSpPr>
        <p:spPr bwMode="auto">
          <a:xfrm>
            <a:off x="410558" y="1300644"/>
            <a:ext cx="8336601" cy="921856"/>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7" name="Rectangle 6"/>
          <p:cNvSpPr/>
          <p:nvPr/>
        </p:nvSpPr>
        <p:spPr bwMode="auto">
          <a:xfrm>
            <a:off x="1003334" y="5872380"/>
            <a:ext cx="153136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57150 w 1531361"/>
              <a:gd name="connsiteY0" fmla="*/ 0 h 685264"/>
              <a:gd name="connsiteX1" fmla="*/ 1531361 w 1531361"/>
              <a:gd name="connsiteY1" fmla="*/ 0 h 685264"/>
              <a:gd name="connsiteX2" fmla="*/ 1531361 w 1531361"/>
              <a:gd name="connsiteY2" fmla="*/ 666214 h 685264"/>
              <a:gd name="connsiteX3" fmla="*/ 0 w 1531361"/>
              <a:gd name="connsiteY3" fmla="*/ 685264 h 685264"/>
              <a:gd name="connsiteX4" fmla="*/ 57150 w 153136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361" h="685264">
                <a:moveTo>
                  <a:pt x="57150" y="0"/>
                </a:moveTo>
                <a:lnTo>
                  <a:pt x="1531361" y="0"/>
                </a:lnTo>
                <a:lnTo>
                  <a:pt x="1531361" y="666214"/>
                </a:lnTo>
                <a:lnTo>
                  <a:pt x="0" y="685264"/>
                </a:lnTo>
                <a:lnTo>
                  <a:pt x="5715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err="1">
                <a:solidFill>
                  <a:schemeClr val="bg1"/>
                </a:solidFill>
                <a:latin typeface="Roboto Light"/>
              </a:rPr>
              <a:t>Javascript</a:t>
            </a:r>
            <a:endParaRPr lang="en-US" sz="1200" dirty="0">
              <a:solidFill>
                <a:schemeClr val="bg1"/>
              </a:solidFill>
              <a:latin typeface="Roboto Light"/>
            </a:endParaRPr>
          </a:p>
        </p:txBody>
      </p:sp>
      <p:sp>
        <p:nvSpPr>
          <p:cNvPr id="9" name="Rectangle 8"/>
          <p:cNvSpPr/>
          <p:nvPr/>
        </p:nvSpPr>
        <p:spPr bwMode="auto">
          <a:xfrm>
            <a:off x="2924817" y="3652118"/>
            <a:ext cx="1474211" cy="666214"/>
          </a:xfrm>
          <a:prstGeom prst="rect">
            <a:avLst/>
          </a:pr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panose="02000000000000000000" pitchFamily="2" charset="0"/>
                <a:ea typeface="Roboto Light" panose="02000000000000000000" pitchFamily="2" charset="0"/>
              </a:rPr>
              <a:t>Widget</a:t>
            </a:r>
            <a:r>
              <a:rPr lang="x-none" sz="1200" dirty="0">
                <a:solidFill>
                  <a:schemeClr val="bg1"/>
                </a:solidFill>
                <a:latin typeface="Roboto Light" panose="02000000000000000000" pitchFamily="2" charset="0"/>
                <a:ea typeface="Roboto Light" panose="02000000000000000000" pitchFamily="2" charset="0"/>
              </a:rPr>
              <a:t> S</a:t>
            </a:r>
            <a:r>
              <a:rPr lang="en-US" sz="1200" dirty="0" err="1">
                <a:solidFill>
                  <a:schemeClr val="bg1"/>
                </a:solidFill>
                <a:latin typeface="Roboto Light" panose="02000000000000000000" pitchFamily="2" charset="0"/>
                <a:ea typeface="Roboto Light" panose="02000000000000000000" pitchFamily="2" charset="0"/>
              </a:rPr>
              <a:t>erver</a:t>
            </a:r>
            <a:endParaRPr lang="x-none" sz="1200" dirty="0">
              <a:solidFill>
                <a:schemeClr val="bg1"/>
              </a:solidFill>
              <a:latin typeface="Roboto Light" panose="02000000000000000000" pitchFamily="2" charset="0"/>
              <a:ea typeface="Roboto Light" panose="02000000000000000000" pitchFamily="2" charset="0"/>
            </a:endParaRPr>
          </a:p>
          <a:p>
            <a:pPr algn="ctr"/>
            <a:r>
              <a:rPr lang="x-none" sz="1200" dirty="0">
                <a:solidFill>
                  <a:schemeClr val="bg1"/>
                </a:solidFill>
                <a:latin typeface="Roboto Light" panose="02000000000000000000" pitchFamily="2" charset="0"/>
                <a:ea typeface="Roboto Light" panose="02000000000000000000" pitchFamily="2" charset="0"/>
              </a:rPr>
              <a:t>C</a:t>
            </a:r>
            <a:r>
              <a:rPr lang="en-US" sz="1200" dirty="0" err="1">
                <a:solidFill>
                  <a:schemeClr val="bg1"/>
                </a:solidFill>
                <a:latin typeface="Roboto Light" panose="02000000000000000000" pitchFamily="2" charset="0"/>
                <a:ea typeface="Roboto Light" panose="02000000000000000000" pitchFamily="2" charset="0"/>
              </a:rPr>
              <a:t>atalog</a:t>
            </a:r>
            <a:r>
              <a:rPr lang="x-none" sz="1200" dirty="0">
                <a:solidFill>
                  <a:schemeClr val="bg1"/>
                </a:solidFill>
                <a:latin typeface="Roboto Light" panose="02000000000000000000" pitchFamily="2" charset="0"/>
                <a:ea typeface="Roboto Light" panose="02000000000000000000" pitchFamily="2" charset="0"/>
              </a:rPr>
              <a:t> I</a:t>
            </a:r>
            <a:r>
              <a:rPr lang="en-US" sz="1200" dirty="0">
                <a:solidFill>
                  <a:schemeClr val="bg1"/>
                </a:solidFill>
                <a:latin typeface="Roboto Light" panose="02000000000000000000" pitchFamily="2" charset="0"/>
                <a:ea typeface="Roboto Light" panose="02000000000000000000" pitchFamily="2" charset="0"/>
              </a:rPr>
              <a:t>tem</a:t>
            </a:r>
            <a:endParaRPr lang="en-US" sz="1200" dirty="0">
              <a:solidFill>
                <a:schemeClr val="bg1"/>
              </a:solidFill>
              <a:latin typeface="Roboto Light" panose="02000000000000000000" pitchFamily="2" charset="0"/>
              <a:ea typeface="Roboto Light" panose="02000000000000000000" pitchFamily="2" charset="0"/>
              <a:cs typeface="Courier New" pitchFamily="49" charset="0"/>
            </a:endParaRPr>
          </a:p>
        </p:txBody>
      </p:sp>
      <p:sp>
        <p:nvSpPr>
          <p:cNvPr id="10" name="Rectangle 9"/>
          <p:cNvSpPr/>
          <p:nvPr/>
        </p:nvSpPr>
        <p:spPr bwMode="auto">
          <a:xfrm>
            <a:off x="2924817" y="2541987"/>
            <a:ext cx="1525443" cy="69695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64720"/>
              <a:gd name="connsiteY0" fmla="*/ 0 h 714899"/>
              <a:gd name="connsiteX1" fmla="*/ 1512168 w 1564720"/>
              <a:gd name="connsiteY1" fmla="*/ 0 h 714899"/>
              <a:gd name="connsiteX2" fmla="*/ 1564720 w 1564720"/>
              <a:gd name="connsiteY2" fmla="*/ 714899 h 714899"/>
              <a:gd name="connsiteX3" fmla="*/ 0 w 1564720"/>
              <a:gd name="connsiteY3" fmla="*/ 683368 h 714899"/>
              <a:gd name="connsiteX4" fmla="*/ 0 w 1564720"/>
              <a:gd name="connsiteY4" fmla="*/ 0 h 71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720" h="714899">
                <a:moveTo>
                  <a:pt x="0" y="0"/>
                </a:moveTo>
                <a:lnTo>
                  <a:pt x="1512168" y="0"/>
                </a:lnTo>
                <a:lnTo>
                  <a:pt x="1564720" y="714899"/>
                </a:lnTo>
                <a:lnTo>
                  <a:pt x="0" y="683368"/>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panose="02000000000000000000" pitchFamily="2" charset="0"/>
                <a:ea typeface="Roboto Light" panose="02000000000000000000" pitchFamily="2" charset="0"/>
              </a:rPr>
              <a:t>Widget</a:t>
            </a:r>
            <a:r>
              <a:rPr lang="x-none" sz="1200" dirty="0">
                <a:solidFill>
                  <a:schemeClr val="bg1"/>
                </a:solidFill>
                <a:latin typeface="Roboto Light" panose="02000000000000000000" pitchFamily="2" charset="0"/>
                <a:ea typeface="Roboto Light" panose="02000000000000000000" pitchFamily="2" charset="0"/>
              </a:rPr>
              <a:t> Portal</a:t>
            </a:r>
          </a:p>
          <a:p>
            <a:pPr algn="ctr"/>
            <a:r>
              <a:rPr lang="x-none" sz="1200" dirty="0">
                <a:solidFill>
                  <a:schemeClr val="bg1"/>
                </a:solidFill>
                <a:latin typeface="Roboto Light" panose="02000000000000000000" pitchFamily="2" charset="0"/>
                <a:ea typeface="Roboto Light" panose="02000000000000000000" pitchFamily="2" charset="0"/>
              </a:rPr>
              <a:t>C</a:t>
            </a:r>
            <a:r>
              <a:rPr lang="en-US" sz="1200" dirty="0" err="1">
                <a:solidFill>
                  <a:schemeClr val="bg1"/>
                </a:solidFill>
                <a:latin typeface="Roboto Light" panose="02000000000000000000" pitchFamily="2" charset="0"/>
                <a:ea typeface="Roboto Light" panose="02000000000000000000" pitchFamily="2" charset="0"/>
              </a:rPr>
              <a:t>atalog</a:t>
            </a:r>
            <a:r>
              <a:rPr lang="x-none" sz="1200" dirty="0">
                <a:solidFill>
                  <a:schemeClr val="bg1"/>
                </a:solidFill>
                <a:latin typeface="Roboto Light" panose="02000000000000000000" pitchFamily="2" charset="0"/>
                <a:ea typeface="Roboto Light" panose="02000000000000000000" pitchFamily="2" charset="0"/>
              </a:rPr>
              <a:t> I</a:t>
            </a:r>
            <a:r>
              <a:rPr lang="en-US" sz="1200" dirty="0">
                <a:solidFill>
                  <a:schemeClr val="bg1"/>
                </a:solidFill>
                <a:latin typeface="Roboto Light" panose="02000000000000000000" pitchFamily="2" charset="0"/>
                <a:ea typeface="Roboto Light" panose="02000000000000000000" pitchFamily="2" charset="0"/>
              </a:rPr>
              <a:t>tem</a:t>
            </a:r>
            <a:endParaRPr lang="en-US" sz="1200" dirty="0">
              <a:solidFill>
                <a:schemeClr val="bg1"/>
              </a:solidFill>
              <a:latin typeface="Roboto Light" panose="02000000000000000000" pitchFamily="2" charset="0"/>
              <a:ea typeface="Roboto Light" panose="02000000000000000000" pitchFamily="2" charset="0"/>
              <a:cs typeface="Courier New" pitchFamily="49" charset="0"/>
            </a:endParaRPr>
          </a:p>
        </p:txBody>
      </p:sp>
      <p:sp>
        <p:nvSpPr>
          <p:cNvPr id="11" name="Rectangle 10"/>
          <p:cNvSpPr/>
          <p:nvPr/>
        </p:nvSpPr>
        <p:spPr bwMode="auto">
          <a:xfrm>
            <a:off x="2924817" y="1431855"/>
            <a:ext cx="1474211" cy="66621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12168"/>
              <a:gd name="connsiteY0" fmla="*/ 0 h 683368"/>
              <a:gd name="connsiteX1" fmla="*/ 1438596 w 1512168"/>
              <a:gd name="connsiteY1" fmla="*/ 63062 h 683368"/>
              <a:gd name="connsiteX2" fmla="*/ 1512168 w 1512168"/>
              <a:gd name="connsiteY2" fmla="*/ 683368 h 683368"/>
              <a:gd name="connsiteX3" fmla="*/ 0 w 1512168"/>
              <a:gd name="connsiteY3" fmla="*/ 683368 h 683368"/>
              <a:gd name="connsiteX4" fmla="*/ 0 w 1512168"/>
              <a:gd name="connsiteY4" fmla="*/ 0 h 683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168" h="683368">
                <a:moveTo>
                  <a:pt x="0" y="0"/>
                </a:moveTo>
                <a:lnTo>
                  <a:pt x="1438596" y="63062"/>
                </a:lnTo>
                <a:lnTo>
                  <a:pt x="1512168" y="683368"/>
                </a:lnTo>
                <a:lnTo>
                  <a:pt x="0" y="683368"/>
                </a:lnTo>
                <a:lnTo>
                  <a:pt x="0" y="0"/>
                </a:lnTo>
                <a:close/>
              </a:path>
            </a:pathLst>
          </a:custGeom>
          <a:solidFill>
            <a:srgbClr val="71962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panose="02000000000000000000" pitchFamily="2" charset="0"/>
                <a:ea typeface="Roboto Light" panose="02000000000000000000" pitchFamily="2" charset="0"/>
              </a:rPr>
              <a:t>Widget</a:t>
            </a:r>
            <a:r>
              <a:rPr lang="x-none" sz="1200" dirty="0">
                <a:solidFill>
                  <a:schemeClr val="bg1"/>
                </a:solidFill>
                <a:latin typeface="Roboto Light" panose="02000000000000000000" pitchFamily="2" charset="0"/>
                <a:ea typeface="Roboto Light" panose="02000000000000000000" pitchFamily="2" charset="0"/>
              </a:rPr>
              <a:t> Instance</a:t>
            </a:r>
            <a:endParaRPr lang="en-US" sz="1200" b="1" dirty="0">
              <a:solidFill>
                <a:schemeClr val="bg1"/>
              </a:solidFill>
              <a:latin typeface="Roboto Light"/>
            </a:endParaRPr>
          </a:p>
        </p:txBody>
      </p:sp>
      <p:sp>
        <p:nvSpPr>
          <p:cNvPr id="12" name="Rectangle 11"/>
          <p:cNvSpPr/>
          <p:nvPr/>
        </p:nvSpPr>
        <p:spPr bwMode="auto">
          <a:xfrm>
            <a:off x="2781182" y="5872380"/>
            <a:ext cx="1502786" cy="7043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704314"/>
              <a:gd name="connsiteX1" fmla="*/ 1474211 w 1502786"/>
              <a:gd name="connsiteY1" fmla="*/ 0 h 704314"/>
              <a:gd name="connsiteX2" fmla="*/ 1502786 w 1502786"/>
              <a:gd name="connsiteY2" fmla="*/ 704314 h 704314"/>
              <a:gd name="connsiteX3" fmla="*/ 0 w 1502786"/>
              <a:gd name="connsiteY3" fmla="*/ 666214 h 704314"/>
              <a:gd name="connsiteX4" fmla="*/ 0 w 1502786"/>
              <a:gd name="connsiteY4" fmla="*/ 0 h 70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704314">
                <a:moveTo>
                  <a:pt x="0" y="0"/>
                </a:moveTo>
                <a:lnTo>
                  <a:pt x="1474211" y="0"/>
                </a:lnTo>
                <a:lnTo>
                  <a:pt x="1502786" y="70431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CSS</a:t>
            </a:r>
          </a:p>
        </p:txBody>
      </p:sp>
      <p:sp>
        <p:nvSpPr>
          <p:cNvPr id="14" name="Rectangle 13"/>
          <p:cNvSpPr/>
          <p:nvPr/>
        </p:nvSpPr>
        <p:spPr bwMode="auto">
          <a:xfrm>
            <a:off x="4025900" y="4762249"/>
            <a:ext cx="1474211" cy="6662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474211"/>
              <a:gd name="connsiteY0" fmla="*/ 0 h 666214"/>
              <a:gd name="connsiteX1" fmla="*/ 1474211 w 1474211"/>
              <a:gd name="connsiteY1" fmla="*/ 0 h 666214"/>
              <a:gd name="connsiteX2" fmla="*/ 1455161 w 1474211"/>
              <a:gd name="connsiteY2" fmla="*/ 628114 h 666214"/>
              <a:gd name="connsiteX3" fmla="*/ 0 w 1474211"/>
              <a:gd name="connsiteY3" fmla="*/ 666214 h 666214"/>
              <a:gd name="connsiteX4" fmla="*/ 0 w 1474211"/>
              <a:gd name="connsiteY4" fmla="*/ 0 h 66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211" h="666214">
                <a:moveTo>
                  <a:pt x="0" y="0"/>
                </a:moveTo>
                <a:lnTo>
                  <a:pt x="1474211" y="0"/>
                </a:lnTo>
                <a:lnTo>
                  <a:pt x="1455161" y="62811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Widget </a:t>
            </a:r>
            <a:r>
              <a:rPr lang="x-none" sz="1200" dirty="0">
                <a:solidFill>
                  <a:schemeClr val="bg1"/>
                </a:solidFill>
                <a:latin typeface="Roboto Light"/>
              </a:rPr>
              <a:t>C</a:t>
            </a:r>
            <a:r>
              <a:rPr lang="en-US" sz="1200" dirty="0" err="1">
                <a:solidFill>
                  <a:schemeClr val="bg1"/>
                </a:solidFill>
                <a:latin typeface="Roboto Light"/>
              </a:rPr>
              <a:t>hrome</a:t>
            </a:r>
            <a:endParaRPr lang="en-US" sz="1200" dirty="0">
              <a:solidFill>
                <a:schemeClr val="bg1"/>
              </a:solidFill>
              <a:latin typeface="Roboto Light"/>
            </a:endParaRPr>
          </a:p>
        </p:txBody>
      </p:sp>
      <p:sp>
        <p:nvSpPr>
          <p:cNvPr id="30" name="TextBox 29"/>
          <p:cNvSpPr txBox="1"/>
          <p:nvPr/>
        </p:nvSpPr>
        <p:spPr>
          <a:xfrm>
            <a:off x="560498" y="2664300"/>
            <a:ext cx="772206" cy="461665"/>
          </a:xfrm>
          <a:prstGeom prst="rect">
            <a:avLst/>
          </a:prstGeom>
          <a:noFill/>
        </p:spPr>
        <p:txBody>
          <a:bodyPr wrap="square" rtlCol="0">
            <a:spAutoFit/>
          </a:bodyPr>
          <a:lstStyle/>
          <a:p>
            <a:r>
              <a:rPr lang="en-US" sz="1200" dirty="0">
                <a:solidFill>
                  <a:schemeClr val="tx2">
                    <a:lumMod val="75000"/>
                    <a:lumOff val="25000"/>
                  </a:schemeClr>
                </a:solidFill>
                <a:latin typeface="Roboto Light"/>
                <a:cs typeface="Roboto Light"/>
              </a:rPr>
              <a:t>Portal Catalog</a:t>
            </a:r>
          </a:p>
        </p:txBody>
      </p:sp>
      <p:sp>
        <p:nvSpPr>
          <p:cNvPr id="31" name="TextBox 30"/>
          <p:cNvSpPr txBox="1"/>
          <p:nvPr/>
        </p:nvSpPr>
        <p:spPr>
          <a:xfrm>
            <a:off x="570744" y="1558472"/>
            <a:ext cx="772206" cy="461665"/>
          </a:xfrm>
          <a:prstGeom prst="rect">
            <a:avLst/>
          </a:prstGeom>
          <a:noFill/>
        </p:spPr>
        <p:txBody>
          <a:bodyPr wrap="square" rtlCol="0">
            <a:spAutoFit/>
          </a:bodyPr>
          <a:lstStyle/>
          <a:p>
            <a:r>
              <a:rPr lang="en-US" sz="1200" dirty="0">
                <a:solidFill>
                  <a:schemeClr val="tx2">
                    <a:lumMod val="75000"/>
                    <a:lumOff val="25000"/>
                  </a:schemeClr>
                </a:solidFill>
                <a:latin typeface="Roboto Light"/>
                <a:cs typeface="Roboto Light"/>
              </a:rPr>
              <a:t>Page Instance</a:t>
            </a:r>
          </a:p>
        </p:txBody>
      </p:sp>
      <p:sp>
        <p:nvSpPr>
          <p:cNvPr id="32" name="TextBox 31"/>
          <p:cNvSpPr txBox="1"/>
          <p:nvPr/>
        </p:nvSpPr>
        <p:spPr>
          <a:xfrm>
            <a:off x="560498" y="3759233"/>
            <a:ext cx="772206" cy="461665"/>
          </a:xfrm>
          <a:prstGeom prst="rect">
            <a:avLst/>
          </a:prstGeom>
          <a:noFill/>
        </p:spPr>
        <p:txBody>
          <a:bodyPr wrap="square" rtlCol="0">
            <a:spAutoFit/>
          </a:bodyPr>
          <a:lstStyle/>
          <a:p>
            <a:r>
              <a:rPr lang="en-US" sz="1200" dirty="0">
                <a:solidFill>
                  <a:schemeClr val="tx2">
                    <a:lumMod val="75000"/>
                    <a:lumOff val="25000"/>
                  </a:schemeClr>
                </a:solidFill>
                <a:latin typeface="Roboto Light"/>
                <a:cs typeface="Roboto Light"/>
              </a:rPr>
              <a:t>Server Catalog</a:t>
            </a:r>
          </a:p>
        </p:txBody>
      </p:sp>
      <p:cxnSp>
        <p:nvCxnSpPr>
          <p:cNvPr id="36" name="Straight Connector 35"/>
          <p:cNvCxnSpPr/>
          <p:nvPr/>
        </p:nvCxnSpPr>
        <p:spPr>
          <a:xfrm>
            <a:off x="4399028" y="3985225"/>
            <a:ext cx="2210568" cy="5460"/>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572173" y="3775241"/>
            <a:ext cx="1346784" cy="215444"/>
          </a:xfrm>
          <a:prstGeom prst="rect">
            <a:avLst/>
          </a:prstGeom>
          <a:noFill/>
        </p:spPr>
        <p:txBody>
          <a:bodyPr wrap="square" rtlCol="0">
            <a:spAutoFit/>
          </a:bodyPr>
          <a:lstStyle/>
          <a:p>
            <a:pPr algn="ctr"/>
            <a:r>
              <a:rPr lang="x-none" sz="800" dirty="0">
                <a:latin typeface="Roboto Light"/>
                <a:cs typeface="Roboto Light"/>
              </a:rPr>
              <a:t>T</a:t>
            </a:r>
            <a:r>
              <a:rPr lang="en-US" sz="800" dirty="0" err="1">
                <a:latin typeface="Roboto Light"/>
                <a:cs typeface="Roboto Light"/>
              </a:rPr>
              <a:t>emplateName</a:t>
            </a:r>
            <a:endParaRPr lang="en-US" sz="800" dirty="0">
              <a:latin typeface="Roboto Light"/>
              <a:cs typeface="Roboto Light"/>
            </a:endParaRPr>
          </a:p>
        </p:txBody>
      </p:sp>
      <p:cxnSp>
        <p:nvCxnSpPr>
          <p:cNvPr id="39" name="Straight Connector 38"/>
          <p:cNvCxnSpPr/>
          <p:nvPr/>
        </p:nvCxnSpPr>
        <p:spPr>
          <a:xfrm flipH="1">
            <a:off x="2615814" y="4318332"/>
            <a:ext cx="756157" cy="424867"/>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536358" y="4377160"/>
            <a:ext cx="491404" cy="215444"/>
          </a:xfrm>
          <a:prstGeom prst="rect">
            <a:avLst/>
          </a:prstGeom>
          <a:noFill/>
        </p:spPr>
        <p:txBody>
          <a:bodyPr wrap="square" rtlCol="0">
            <a:spAutoFit/>
          </a:bodyPr>
          <a:lstStyle/>
          <a:p>
            <a:pPr algn="r"/>
            <a:r>
              <a:rPr lang="en-US" sz="800" dirty="0" err="1">
                <a:latin typeface="Roboto Light"/>
                <a:cs typeface="Roboto Light"/>
              </a:rPr>
              <a:t>src</a:t>
            </a:r>
            <a:endParaRPr lang="en-US" sz="800" dirty="0">
              <a:latin typeface="Roboto Light"/>
              <a:cs typeface="Roboto Light"/>
            </a:endParaRPr>
          </a:p>
        </p:txBody>
      </p:sp>
      <p:cxnSp>
        <p:nvCxnSpPr>
          <p:cNvPr id="44" name="Straight Arrow Connector 43"/>
          <p:cNvCxnSpPr/>
          <p:nvPr/>
        </p:nvCxnSpPr>
        <p:spPr>
          <a:xfrm>
            <a:off x="4025900" y="4318332"/>
            <a:ext cx="737105" cy="443917"/>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361571" y="4377160"/>
            <a:ext cx="1123208" cy="215444"/>
          </a:xfrm>
          <a:prstGeom prst="rect">
            <a:avLst/>
          </a:prstGeom>
          <a:noFill/>
        </p:spPr>
        <p:txBody>
          <a:bodyPr wrap="square" rtlCol="0">
            <a:spAutoFit/>
          </a:bodyPr>
          <a:lstStyle/>
          <a:p>
            <a:r>
              <a:rPr lang="en-US" sz="800" dirty="0" err="1">
                <a:latin typeface="Roboto Light"/>
                <a:cs typeface="Roboto Light"/>
              </a:rPr>
              <a:t>widgetChrome</a:t>
            </a:r>
            <a:endParaRPr lang="en-US" sz="800" dirty="0">
              <a:latin typeface="Roboto Light"/>
              <a:cs typeface="Roboto Light"/>
            </a:endParaRPr>
          </a:p>
        </p:txBody>
      </p:sp>
      <p:cxnSp>
        <p:nvCxnSpPr>
          <p:cNvPr id="47" name="Straight Arrow Connector 46"/>
          <p:cNvCxnSpPr/>
          <p:nvPr/>
        </p:nvCxnSpPr>
        <p:spPr>
          <a:xfrm flipH="1">
            <a:off x="1769014" y="5428463"/>
            <a:ext cx="765682" cy="443917"/>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759721" y="5428463"/>
            <a:ext cx="737105" cy="443917"/>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23738" y="4632083"/>
            <a:ext cx="1131755" cy="330056"/>
          </a:xfrm>
          <a:prstGeom prst="rect">
            <a:avLst/>
          </a:prstGeom>
          <a:noFill/>
        </p:spPr>
        <p:txBody>
          <a:bodyPr wrap="none" rtlCol="0">
            <a:spAutoFit/>
          </a:bodyPr>
          <a:lstStyle/>
          <a:p>
            <a:r>
              <a:rPr lang="en-US" sz="1600" dirty="0">
                <a:solidFill>
                  <a:schemeClr val="bg1"/>
                </a:solidFill>
                <a:latin typeface="Roboto Black" panose="02000000000000000000" pitchFamily="2" charset="0"/>
                <a:ea typeface="Roboto Black" panose="02000000000000000000" pitchFamily="2" charset="0"/>
                <a:cs typeface="Roboto Light"/>
              </a:rPr>
              <a:t>Resources</a:t>
            </a:r>
          </a:p>
        </p:txBody>
      </p:sp>
      <p:sp>
        <p:nvSpPr>
          <p:cNvPr id="56" name="TextBox 55"/>
          <p:cNvSpPr txBox="1"/>
          <p:nvPr/>
        </p:nvSpPr>
        <p:spPr>
          <a:xfrm>
            <a:off x="323738" y="977197"/>
            <a:ext cx="739501" cy="330056"/>
          </a:xfrm>
          <a:prstGeom prst="rect">
            <a:avLst/>
          </a:prstGeom>
          <a:noFill/>
        </p:spPr>
        <p:txBody>
          <a:bodyPr wrap="none" rtlCol="0">
            <a:spAutoFit/>
          </a:bodyPr>
          <a:lstStyle/>
          <a:p>
            <a:r>
              <a:rPr lang="en-US" sz="1600" dirty="0">
                <a:solidFill>
                  <a:schemeClr val="bg1"/>
                </a:solidFill>
                <a:latin typeface="Roboto Black" panose="02000000000000000000" pitchFamily="2" charset="0"/>
                <a:ea typeface="Roboto Black" panose="02000000000000000000" pitchFamily="2" charset="0"/>
                <a:cs typeface="Roboto Light"/>
              </a:rPr>
              <a:t>Model</a:t>
            </a:r>
          </a:p>
        </p:txBody>
      </p:sp>
      <p:grpSp>
        <p:nvGrpSpPr>
          <p:cNvPr id="3" name="Group 2"/>
          <p:cNvGrpSpPr/>
          <p:nvPr/>
        </p:nvGrpSpPr>
        <p:grpSpPr>
          <a:xfrm flipV="1">
            <a:off x="3611546" y="3221588"/>
            <a:ext cx="100754" cy="406739"/>
            <a:chOff x="3611546" y="3245379"/>
            <a:chExt cx="100754" cy="406739"/>
          </a:xfrm>
        </p:grpSpPr>
        <p:cxnSp>
          <p:nvCxnSpPr>
            <p:cNvPr id="53" name="Straight Arrow Connector 52"/>
            <p:cNvCxnSpPr>
              <a:stCxn id="9" idx="0"/>
              <a:endCxn id="57" idx="3"/>
            </p:cNvCxnSpPr>
            <p:nvPr/>
          </p:nvCxnSpPr>
          <p:spPr>
            <a:xfrm flipV="1">
              <a:off x="3661922" y="3332411"/>
              <a:ext cx="0" cy="319707"/>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bwMode="auto">
            <a:xfrm>
              <a:off x="3611546" y="3245379"/>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grpSp>
        <p:nvGrpSpPr>
          <p:cNvPr id="2" name="Group 1"/>
          <p:cNvGrpSpPr/>
          <p:nvPr/>
        </p:nvGrpSpPr>
        <p:grpSpPr>
          <a:xfrm flipV="1">
            <a:off x="3615295" y="2092970"/>
            <a:ext cx="100754" cy="413179"/>
            <a:chOff x="3615295" y="2127361"/>
            <a:chExt cx="100754" cy="413179"/>
          </a:xfrm>
        </p:grpSpPr>
        <p:cxnSp>
          <p:nvCxnSpPr>
            <p:cNvPr id="60" name="Straight Arrow Connector 59"/>
            <p:cNvCxnSpPr/>
            <p:nvPr/>
          </p:nvCxnSpPr>
          <p:spPr>
            <a:xfrm flipV="1">
              <a:off x="3665672" y="2214394"/>
              <a:ext cx="0" cy="326146"/>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61" name="Isosceles Triangle 60"/>
            <p:cNvSpPr/>
            <p:nvPr/>
          </p:nvSpPr>
          <p:spPr bwMode="auto">
            <a:xfrm>
              <a:off x="3615295" y="2127361"/>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73" name="TextBox 72"/>
          <p:cNvSpPr txBox="1"/>
          <p:nvPr/>
        </p:nvSpPr>
        <p:spPr>
          <a:xfrm>
            <a:off x="3346157" y="3301754"/>
            <a:ext cx="1346784" cy="215444"/>
          </a:xfrm>
          <a:prstGeom prst="rect">
            <a:avLst/>
          </a:prstGeom>
          <a:noFill/>
        </p:spPr>
        <p:txBody>
          <a:bodyPr wrap="square" rtlCol="0">
            <a:spAutoFit/>
          </a:bodyPr>
          <a:lstStyle/>
          <a:p>
            <a:pPr algn="ctr"/>
            <a:r>
              <a:rPr lang="en-US" sz="800" dirty="0">
                <a:latin typeface="Roboto Light"/>
                <a:cs typeface="Roboto Light"/>
              </a:rPr>
              <a:t>&lt;&lt;extends&gt;&gt;</a:t>
            </a:r>
          </a:p>
        </p:txBody>
      </p:sp>
      <p:sp>
        <p:nvSpPr>
          <p:cNvPr id="74" name="TextBox 73"/>
          <p:cNvSpPr txBox="1"/>
          <p:nvPr/>
        </p:nvSpPr>
        <p:spPr>
          <a:xfrm>
            <a:off x="3352507" y="2181939"/>
            <a:ext cx="1346784" cy="215444"/>
          </a:xfrm>
          <a:prstGeom prst="rect">
            <a:avLst/>
          </a:prstGeom>
          <a:noFill/>
        </p:spPr>
        <p:txBody>
          <a:bodyPr wrap="square" rtlCol="0">
            <a:spAutoFit/>
          </a:bodyPr>
          <a:lstStyle/>
          <a:p>
            <a:pPr algn="ctr"/>
            <a:r>
              <a:rPr lang="en-US" sz="800" dirty="0">
                <a:latin typeface="Roboto Light"/>
                <a:cs typeface="Roboto Light"/>
              </a:rPr>
              <a:t>&lt;&lt;extends&gt;&gt;</a:t>
            </a:r>
          </a:p>
        </p:txBody>
      </p:sp>
      <p:sp>
        <p:nvSpPr>
          <p:cNvPr id="41" name="Rectangle 7"/>
          <p:cNvSpPr/>
          <p:nvPr/>
        </p:nvSpPr>
        <p:spPr bwMode="auto">
          <a:xfrm>
            <a:off x="1859659" y="4743199"/>
            <a:ext cx="151231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12311"/>
              <a:gd name="connsiteY0" fmla="*/ 0 h 685264"/>
              <a:gd name="connsiteX1" fmla="*/ 1512311 w 1512311"/>
              <a:gd name="connsiteY1" fmla="*/ 19050 h 685264"/>
              <a:gd name="connsiteX2" fmla="*/ 1512311 w 1512311"/>
              <a:gd name="connsiteY2" fmla="*/ 685264 h 685264"/>
              <a:gd name="connsiteX3" fmla="*/ 38100 w 1512311"/>
              <a:gd name="connsiteY3" fmla="*/ 685264 h 685264"/>
              <a:gd name="connsiteX4" fmla="*/ 0 w 151231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311" h="685264">
                <a:moveTo>
                  <a:pt x="0" y="0"/>
                </a:moveTo>
                <a:lnTo>
                  <a:pt x="1512311" y="19050"/>
                </a:lnTo>
                <a:lnTo>
                  <a:pt x="1512311" y="685264"/>
                </a:lnTo>
                <a:lnTo>
                  <a:pt x="38100" y="68526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Widget </a:t>
            </a:r>
            <a:r>
              <a:rPr lang="x-none" sz="1200" dirty="0">
                <a:solidFill>
                  <a:schemeClr val="bg1"/>
                </a:solidFill>
                <a:latin typeface="Roboto Light"/>
              </a:rPr>
              <a:t>D</a:t>
            </a:r>
            <a:r>
              <a:rPr lang="en-US" sz="1200" dirty="0" err="1">
                <a:solidFill>
                  <a:schemeClr val="bg1"/>
                </a:solidFill>
                <a:latin typeface="Roboto Light"/>
              </a:rPr>
              <a:t>efinition</a:t>
            </a:r>
            <a:endParaRPr lang="x-none" sz="1200" dirty="0">
              <a:solidFill>
                <a:schemeClr val="bg1"/>
              </a:solidFill>
              <a:latin typeface="Roboto Light"/>
            </a:endParaRPr>
          </a:p>
          <a:p>
            <a:pPr algn="ctr"/>
            <a:r>
              <a:rPr lang="x-none" sz="1200" dirty="0">
                <a:solidFill>
                  <a:schemeClr val="bg1"/>
                </a:solidFill>
                <a:latin typeface="Roboto Light"/>
              </a:rPr>
              <a:t>(index.html)</a:t>
            </a:r>
            <a:endParaRPr lang="en-US" sz="1200" dirty="0">
              <a:solidFill>
                <a:schemeClr val="bg1"/>
              </a:solidFill>
              <a:latin typeface="Roboto Light"/>
            </a:endParaRPr>
          </a:p>
        </p:txBody>
      </p:sp>
      <p:sp>
        <p:nvSpPr>
          <p:cNvPr id="48" name="Rectangle 12"/>
          <p:cNvSpPr/>
          <p:nvPr/>
        </p:nvSpPr>
        <p:spPr bwMode="auto">
          <a:xfrm>
            <a:off x="6609597" y="4747296"/>
            <a:ext cx="1502786"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685264"/>
              <a:gd name="connsiteX1" fmla="*/ 1474211 w 1502786"/>
              <a:gd name="connsiteY1" fmla="*/ 0 h 685264"/>
              <a:gd name="connsiteX2" fmla="*/ 1502786 w 1502786"/>
              <a:gd name="connsiteY2" fmla="*/ 685264 h 685264"/>
              <a:gd name="connsiteX3" fmla="*/ 0 w 1502786"/>
              <a:gd name="connsiteY3" fmla="*/ 666214 h 685264"/>
              <a:gd name="connsiteX4" fmla="*/ 0 w 1502786"/>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685264">
                <a:moveTo>
                  <a:pt x="0" y="0"/>
                </a:moveTo>
                <a:lnTo>
                  <a:pt x="1474211" y="0"/>
                </a:lnTo>
                <a:lnTo>
                  <a:pt x="1502786" y="68526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s</a:t>
            </a:r>
            <a:r>
              <a:rPr lang="x-none" sz="1200" dirty="0">
                <a:solidFill>
                  <a:schemeClr val="bg1"/>
                </a:solidFill>
                <a:latin typeface="Roboto Light"/>
              </a:rPr>
              <a:t>tandard</a:t>
            </a:r>
            <a:r>
              <a:rPr lang="en-US" sz="1200" dirty="0">
                <a:solidFill>
                  <a:schemeClr val="bg1"/>
                </a:solidFill>
                <a:latin typeface="Roboto Light"/>
              </a:rPr>
              <a:t>_t</a:t>
            </a:r>
            <a:r>
              <a:rPr lang="x-none" sz="1200" dirty="0">
                <a:solidFill>
                  <a:schemeClr val="bg1"/>
                </a:solidFill>
                <a:latin typeface="Roboto Light"/>
              </a:rPr>
              <a:t>emplate</a:t>
            </a:r>
            <a:endParaRPr lang="en-US" sz="1200" dirty="0">
              <a:solidFill>
                <a:schemeClr val="bg1"/>
              </a:solidFill>
              <a:latin typeface="Roboto Light"/>
            </a:endParaRPr>
          </a:p>
        </p:txBody>
      </p:sp>
      <p:sp>
        <p:nvSpPr>
          <p:cNvPr id="50" name="Rectangle 14"/>
          <p:cNvSpPr/>
          <p:nvPr/>
        </p:nvSpPr>
        <p:spPr bwMode="auto">
          <a:xfrm>
            <a:off x="6609596" y="3637165"/>
            <a:ext cx="1474211" cy="6662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474211"/>
              <a:gd name="connsiteY0" fmla="*/ 0 h 666214"/>
              <a:gd name="connsiteX1" fmla="*/ 1445636 w 1474211"/>
              <a:gd name="connsiteY1" fmla="*/ 28575 h 666214"/>
              <a:gd name="connsiteX2" fmla="*/ 1474211 w 1474211"/>
              <a:gd name="connsiteY2" fmla="*/ 666214 h 666214"/>
              <a:gd name="connsiteX3" fmla="*/ 0 w 1474211"/>
              <a:gd name="connsiteY3" fmla="*/ 666214 h 666214"/>
              <a:gd name="connsiteX4" fmla="*/ 0 w 1474211"/>
              <a:gd name="connsiteY4" fmla="*/ 0 h 66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211" h="666214">
                <a:moveTo>
                  <a:pt x="0" y="0"/>
                </a:moveTo>
                <a:lnTo>
                  <a:pt x="1445636" y="28575"/>
                </a:lnTo>
                <a:lnTo>
                  <a:pt x="1474211" y="666214"/>
                </a:lnTo>
                <a:lnTo>
                  <a:pt x="0" y="666214"/>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x-none" sz="1200" dirty="0">
                <a:solidFill>
                  <a:schemeClr val="bg1"/>
                </a:solidFill>
                <a:latin typeface="Roboto Light"/>
              </a:rPr>
              <a:t>Standard</a:t>
            </a:r>
            <a:r>
              <a:rPr lang="en-US" sz="1200" dirty="0">
                <a:solidFill>
                  <a:schemeClr val="bg1"/>
                </a:solidFill>
                <a:latin typeface="Roboto Light"/>
              </a:rPr>
              <a:t>_</a:t>
            </a:r>
            <a:r>
              <a:rPr lang="x-none" sz="1200" dirty="0">
                <a:solidFill>
                  <a:schemeClr val="bg1"/>
                </a:solidFill>
                <a:latin typeface="Roboto Light"/>
              </a:rPr>
              <a:t>Template</a:t>
            </a:r>
            <a:endParaRPr lang="en-US" sz="1200" dirty="0">
              <a:solidFill>
                <a:schemeClr val="bg1"/>
              </a:solidFill>
              <a:latin typeface="Roboto Light"/>
            </a:endParaRPr>
          </a:p>
        </p:txBody>
      </p:sp>
      <p:cxnSp>
        <p:nvCxnSpPr>
          <p:cNvPr id="52" name="Straight Arrow Connector 51"/>
          <p:cNvCxnSpPr/>
          <p:nvPr/>
        </p:nvCxnSpPr>
        <p:spPr>
          <a:xfrm>
            <a:off x="7342416" y="4298862"/>
            <a:ext cx="1" cy="44843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899764" y="4362207"/>
            <a:ext cx="1902095" cy="215444"/>
          </a:xfrm>
          <a:prstGeom prst="rect">
            <a:avLst/>
          </a:prstGeom>
          <a:noFill/>
        </p:spPr>
        <p:txBody>
          <a:bodyPr wrap="square" rtlCol="0">
            <a:spAutoFit/>
          </a:bodyPr>
          <a:lstStyle/>
          <a:p>
            <a:r>
              <a:rPr lang="en-US" sz="800" dirty="0">
                <a:latin typeface="Roboto Light"/>
                <a:cs typeface="Roboto Light"/>
              </a:rPr>
              <a:t>Web       Tablet     Smartphone</a:t>
            </a:r>
          </a:p>
        </p:txBody>
      </p:sp>
      <p:cxnSp>
        <p:nvCxnSpPr>
          <p:cNvPr id="59" name="Straight Arrow Connector 58"/>
          <p:cNvCxnSpPr/>
          <p:nvPr/>
        </p:nvCxnSpPr>
        <p:spPr>
          <a:xfrm>
            <a:off x="6946373" y="4298862"/>
            <a:ext cx="0" cy="44843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7738460" y="4298862"/>
            <a:ext cx="1" cy="44843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bwMode="auto">
          <a:xfrm>
            <a:off x="6372200" y="3221588"/>
            <a:ext cx="1944216" cy="2650792"/>
          </a:xfrm>
          <a:prstGeom prst="rect">
            <a:avLst/>
          </a:prstGeom>
          <a:solidFill>
            <a:srgbClr val="C00000">
              <a:alpha val="15000"/>
            </a:srgbClr>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custDataLst>
      <p:tags r:id="rId1"/>
    </p:custDataLst>
    <p:extLst>
      <p:ext uri="{BB962C8B-B14F-4D97-AF65-F5344CB8AC3E}">
        <p14:creationId xmlns:p14="http://schemas.microsoft.com/office/powerpoint/2010/main" val="14961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1">
      <a:dk1>
        <a:srgbClr val="322D28"/>
      </a:dk1>
      <a:lt1>
        <a:srgbClr val="FFFFFF"/>
      </a:lt1>
      <a:dk2>
        <a:srgbClr val="322D28"/>
      </a:dk2>
      <a:lt2>
        <a:srgbClr val="FFFFFF"/>
      </a:lt2>
      <a:accent1>
        <a:srgbClr val="B20D19"/>
      </a:accent1>
      <a:accent2>
        <a:srgbClr val="E46814"/>
      </a:accent2>
      <a:accent3>
        <a:srgbClr val="F8AF17"/>
      </a:accent3>
      <a:accent4>
        <a:srgbClr val="5F8722"/>
      </a:accent4>
      <a:accent5>
        <a:srgbClr val="146D9B"/>
      </a:accent5>
      <a:accent6>
        <a:srgbClr val="2735A5"/>
      </a:accent6>
      <a:hlink>
        <a:srgbClr val="857765"/>
      </a:hlink>
      <a:folHlink>
        <a:srgbClr val="85776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37564</TotalTime>
  <Words>2489</Words>
  <Application>Microsoft Macintosh PowerPoint</Application>
  <PresentationFormat>On-screen Show (4:3)</PresentationFormat>
  <Paragraphs>570</Paragraphs>
  <Slides>30</Slides>
  <Notes>28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Arial</vt:lpstr>
      <vt:lpstr>Calibri</vt:lpstr>
      <vt:lpstr>Consolas</vt:lpstr>
      <vt:lpstr>Courier New</vt:lpstr>
      <vt:lpstr>Gill Sans</vt:lpstr>
      <vt:lpstr>Helvetica Neue Light</vt:lpstr>
      <vt:lpstr>Mangal</vt:lpstr>
      <vt:lpstr>ＭＳ Ｐゴシック</vt:lpstr>
      <vt:lpstr>Roboto Black</vt:lpstr>
      <vt:lpstr>Roboto Light</vt:lpstr>
      <vt:lpstr>Roboto Regular</vt:lpstr>
      <vt:lpstr>Roboto Thin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BB25</cp:lastModifiedBy>
  <cp:revision>385</cp:revision>
  <dcterms:created xsi:type="dcterms:W3CDTF">2017-01-10T12:13:31Z</dcterms:created>
  <dcterms:modified xsi:type="dcterms:W3CDTF">2017-08-03T11:46:22Z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D647D5E7-DD6D-453A-9A00-6675DEF2C78C</vt:lpwstr>
  </property>
  <property fmtid="{D5CDD505-2E9C-101B-9397-08002B2CF9AE}" pid="3" name="ArticulatePath">
    <vt:lpwstr>1-Widget-Development-Introduction-to-architecture</vt:lpwstr>
  </property>
</Properties>
</file>